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40" r:id="rId2"/>
    <p:sldId id="378" r:id="rId3"/>
    <p:sldId id="338" r:id="rId4"/>
    <p:sldId id="376" r:id="rId5"/>
    <p:sldId id="367" r:id="rId6"/>
    <p:sldId id="365" r:id="rId7"/>
    <p:sldId id="355" r:id="rId8"/>
    <p:sldId id="366" r:id="rId9"/>
    <p:sldId id="368" r:id="rId10"/>
    <p:sldId id="371" r:id="rId11"/>
    <p:sldId id="372" r:id="rId12"/>
    <p:sldId id="373" r:id="rId13"/>
    <p:sldId id="374" r:id="rId14"/>
    <p:sldId id="375" r:id="rId15"/>
    <p:sldId id="377" r:id="rId16"/>
    <p:sldId id="361" r:id="rId17"/>
  </p:sldIdLst>
  <p:sldSz cx="15544800" cy="10058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000"/>
    <a:srgbClr val="004274"/>
    <a:srgbClr val="1D2287"/>
    <a:srgbClr val="CC9900"/>
    <a:srgbClr val="BE900E"/>
    <a:srgbClr val="CC6600"/>
    <a:srgbClr val="352BB7"/>
    <a:srgbClr val="3128A8"/>
    <a:srgbClr val="EBD00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6369" autoAdjust="0"/>
  </p:normalViewPr>
  <p:slideViewPr>
    <p:cSldViewPr>
      <p:cViewPr varScale="1">
        <p:scale>
          <a:sx n="66" d="100"/>
          <a:sy n="66" d="100"/>
        </p:scale>
        <p:origin x="139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ullis" userId="bc05055c-1324-48fb-bba9-7953b6953c59" providerId="ADAL" clId="{04482A81-8F46-43A8-8356-7F132B65CC7E}"/>
    <pc:docChg chg="addSld">
      <pc:chgData name="Bruce Mullis" userId="bc05055c-1324-48fb-bba9-7953b6953c59" providerId="ADAL" clId="{04482A81-8F46-43A8-8356-7F132B65CC7E}" dt="2024-02-02T13:34:36.503" v="0" actId="680"/>
      <pc:docMkLst>
        <pc:docMk/>
      </pc:docMkLst>
      <pc:sldChg chg="new">
        <pc:chgData name="Bruce Mullis" userId="bc05055c-1324-48fb-bba9-7953b6953c59" providerId="ADAL" clId="{04482A81-8F46-43A8-8356-7F132B65CC7E}" dt="2024-02-02T13:34:36.503" v="0" actId="680"/>
        <pc:sldMkLst>
          <pc:docMk/>
          <pc:sldMk cId="1275114827"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250" cy="351848"/>
          </a:xfrm>
          <a:prstGeom prst="rect">
            <a:avLst/>
          </a:prstGeom>
        </p:spPr>
        <p:txBody>
          <a:bodyPr vert="horz" lIns="58238" tIns="29119" rIns="58238" bIns="29119" rtlCol="0"/>
          <a:lstStyle>
            <a:lvl1pPr algn="l">
              <a:defRPr sz="800"/>
            </a:lvl1pPr>
          </a:lstStyle>
          <a:p>
            <a:endParaRPr lang="en-CA" dirty="0"/>
          </a:p>
        </p:txBody>
      </p:sp>
      <p:sp>
        <p:nvSpPr>
          <p:cNvPr id="3" name="Date Placeholder 2"/>
          <p:cNvSpPr>
            <a:spLocks noGrp="1"/>
          </p:cNvSpPr>
          <p:nvPr>
            <p:ph type="dt" idx="1"/>
          </p:nvPr>
        </p:nvSpPr>
        <p:spPr>
          <a:xfrm>
            <a:off x="5266251" y="0"/>
            <a:ext cx="4028250" cy="351848"/>
          </a:xfrm>
          <a:prstGeom prst="rect">
            <a:avLst/>
          </a:prstGeom>
        </p:spPr>
        <p:txBody>
          <a:bodyPr vert="horz" lIns="58238" tIns="29119" rIns="58238" bIns="29119" rtlCol="0"/>
          <a:lstStyle>
            <a:lvl1pPr algn="r">
              <a:defRPr sz="800"/>
            </a:lvl1pPr>
          </a:lstStyle>
          <a:p>
            <a:fld id="{E7189A14-DC3E-4561-A9A4-21508181E043}" type="datetimeFigureOut">
              <a:rPr lang="en-CA" smtClean="0"/>
              <a:t>2024-02-02</a:t>
            </a:fld>
            <a:endParaRPr lang="en-CA" dirty="0"/>
          </a:p>
        </p:txBody>
      </p:sp>
      <p:sp>
        <p:nvSpPr>
          <p:cNvPr id="4" name="Slide Image Placeholder 3"/>
          <p:cNvSpPr>
            <a:spLocks noGrp="1" noRot="1" noChangeAspect="1"/>
          </p:cNvSpPr>
          <p:nvPr>
            <p:ph type="sldImg" idx="2"/>
          </p:nvPr>
        </p:nvSpPr>
        <p:spPr>
          <a:xfrm>
            <a:off x="2820988" y="876300"/>
            <a:ext cx="3654425" cy="2365375"/>
          </a:xfrm>
          <a:prstGeom prst="rect">
            <a:avLst/>
          </a:prstGeom>
          <a:noFill/>
          <a:ln w="12700">
            <a:solidFill>
              <a:prstClr val="black"/>
            </a:solidFill>
          </a:ln>
        </p:spPr>
        <p:txBody>
          <a:bodyPr vert="horz" lIns="58238" tIns="29119" rIns="58238" bIns="29119" rtlCol="0" anchor="ctr"/>
          <a:lstStyle/>
          <a:p>
            <a:endParaRPr lang="en-CA" dirty="0"/>
          </a:p>
        </p:txBody>
      </p:sp>
      <p:sp>
        <p:nvSpPr>
          <p:cNvPr id="5" name="Notes Placeholder 4"/>
          <p:cNvSpPr>
            <a:spLocks noGrp="1"/>
          </p:cNvSpPr>
          <p:nvPr>
            <p:ph type="body" sz="quarter" idx="3"/>
          </p:nvPr>
        </p:nvSpPr>
        <p:spPr>
          <a:xfrm>
            <a:off x="929451" y="3373534"/>
            <a:ext cx="7437500" cy="2760566"/>
          </a:xfrm>
          <a:prstGeom prst="rect">
            <a:avLst/>
          </a:prstGeom>
        </p:spPr>
        <p:txBody>
          <a:bodyPr vert="horz" lIns="58238" tIns="29119" rIns="58238" bIns="291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6658552"/>
            <a:ext cx="4028250" cy="351848"/>
          </a:xfrm>
          <a:prstGeom prst="rect">
            <a:avLst/>
          </a:prstGeom>
        </p:spPr>
        <p:txBody>
          <a:bodyPr vert="horz" lIns="58238" tIns="29119" rIns="58238" bIns="29119" rtlCol="0" anchor="b"/>
          <a:lstStyle>
            <a:lvl1pPr algn="l">
              <a:defRPr sz="800"/>
            </a:lvl1pPr>
          </a:lstStyle>
          <a:p>
            <a:endParaRPr lang="en-CA" dirty="0"/>
          </a:p>
        </p:txBody>
      </p:sp>
      <p:sp>
        <p:nvSpPr>
          <p:cNvPr id="7" name="Slide Number Placeholder 6"/>
          <p:cNvSpPr>
            <a:spLocks noGrp="1"/>
          </p:cNvSpPr>
          <p:nvPr>
            <p:ph type="sldNum" sz="quarter" idx="5"/>
          </p:nvPr>
        </p:nvSpPr>
        <p:spPr>
          <a:xfrm>
            <a:off x="5266251" y="6658552"/>
            <a:ext cx="4028250" cy="351848"/>
          </a:xfrm>
          <a:prstGeom prst="rect">
            <a:avLst/>
          </a:prstGeom>
        </p:spPr>
        <p:txBody>
          <a:bodyPr vert="horz" lIns="58238" tIns="29119" rIns="58238" bIns="29119" rtlCol="0" anchor="b"/>
          <a:lstStyle>
            <a:lvl1pPr algn="r">
              <a:defRPr sz="800"/>
            </a:lvl1pPr>
          </a:lstStyle>
          <a:p>
            <a:fld id="{CEBC81AD-4A29-45E7-86D7-A5587739C124}" type="slidenum">
              <a:rPr lang="en-CA" smtClean="0"/>
              <a:t>‹#›</a:t>
            </a:fld>
            <a:endParaRPr lang="en-CA" dirty="0"/>
          </a:p>
        </p:txBody>
      </p:sp>
    </p:spTree>
    <p:extLst>
      <p:ext uri="{BB962C8B-B14F-4D97-AF65-F5344CB8AC3E}">
        <p14:creationId xmlns:p14="http://schemas.microsoft.com/office/powerpoint/2010/main" val="413665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147732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31720" y="5632704"/>
            <a:ext cx="10881360" cy="1738938"/>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316578" y="2106161"/>
            <a:ext cx="2265045" cy="1477328"/>
          </a:xfrm>
        </p:spPr>
        <p:txBody>
          <a:bodyPr lIns="0" tIns="0" rIns="0" bIns="0"/>
          <a:lstStyle>
            <a:lvl1pPr>
              <a:defRPr sz="9600" b="1" i="0">
                <a:solidFill>
                  <a:schemeClr val="bg1"/>
                </a:solidFill>
                <a:latin typeface="Proxima Nova Extra Condensed"/>
                <a:cs typeface="Proxima Nova Extra Condensed"/>
              </a:defRPr>
            </a:lvl1pPr>
          </a:lstStyle>
          <a:p>
            <a:endParaRPr/>
          </a:p>
        </p:txBody>
      </p:sp>
      <p:sp>
        <p:nvSpPr>
          <p:cNvPr id="3" name="Holder 3"/>
          <p:cNvSpPr>
            <a:spLocks noGrp="1"/>
          </p:cNvSpPr>
          <p:nvPr>
            <p:ph type="body" idx="1"/>
          </p:nvPr>
        </p:nvSpPr>
        <p:spPr>
          <a:xfrm>
            <a:off x="4580352" y="3267314"/>
            <a:ext cx="6384290" cy="1738809"/>
          </a:xfrm>
        </p:spPr>
        <p:txBody>
          <a:bodyPr lIns="0" tIns="0" rIns="0" bIns="0"/>
          <a:lstStyle>
            <a:lvl1pPr>
              <a:defRPr sz="11299" b="1" i="0">
                <a:solidFill>
                  <a:srgbClr val="004B93"/>
                </a:solidFill>
                <a:latin typeface="Proxima Nova Extra Condensed"/>
                <a:cs typeface="Proxima Nova Extra Condense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316578" y="2106161"/>
            <a:ext cx="2265045" cy="1477328"/>
          </a:xfrm>
        </p:spPr>
        <p:txBody>
          <a:bodyPr lIns="0" tIns="0" rIns="0" bIns="0"/>
          <a:lstStyle>
            <a:lvl1pPr>
              <a:defRPr sz="9600" b="1" i="0">
                <a:solidFill>
                  <a:schemeClr val="bg1"/>
                </a:solidFill>
                <a:latin typeface="Proxima Nova Extra Condensed"/>
                <a:cs typeface="Proxima Nova Extra Condensed"/>
              </a:defRPr>
            </a:lvl1pPr>
          </a:lstStyle>
          <a:p>
            <a:endParaRPr/>
          </a:p>
        </p:txBody>
      </p:sp>
      <p:sp>
        <p:nvSpPr>
          <p:cNvPr id="3" name="Holder 3"/>
          <p:cNvSpPr>
            <a:spLocks noGrp="1"/>
          </p:cNvSpPr>
          <p:nvPr>
            <p:ph sz="half" idx="2"/>
          </p:nvPr>
        </p:nvSpPr>
        <p:spPr>
          <a:xfrm>
            <a:off x="777240" y="2313432"/>
            <a:ext cx="6761988" cy="173893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173893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316578" y="2106161"/>
            <a:ext cx="2265045" cy="1477328"/>
          </a:xfrm>
        </p:spPr>
        <p:txBody>
          <a:bodyPr lIns="0" tIns="0" rIns="0" bIns="0"/>
          <a:lstStyle>
            <a:lvl1pPr>
              <a:defRPr sz="9600" b="1" i="0">
                <a:solidFill>
                  <a:schemeClr val="bg1"/>
                </a:solidFill>
                <a:latin typeface="Proxima Nova Extra Condensed"/>
                <a:cs typeface="Proxima Nova Extra Condense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16578" y="2106162"/>
            <a:ext cx="2265045" cy="1488439"/>
          </a:xfrm>
          <a:prstGeom prst="rect">
            <a:avLst/>
          </a:prstGeom>
        </p:spPr>
        <p:txBody>
          <a:bodyPr wrap="square" lIns="0" tIns="0" rIns="0" bIns="0">
            <a:spAutoFit/>
          </a:bodyPr>
          <a:lstStyle>
            <a:lvl1pPr>
              <a:defRPr sz="9600" b="1" i="0">
                <a:solidFill>
                  <a:schemeClr val="bg1"/>
                </a:solidFill>
                <a:latin typeface="Proxima Nova Extra Condensed"/>
                <a:cs typeface="Proxima Nova Extra Condensed"/>
              </a:defRPr>
            </a:lvl1pPr>
          </a:lstStyle>
          <a:p>
            <a:endParaRPr/>
          </a:p>
        </p:txBody>
      </p:sp>
      <p:sp>
        <p:nvSpPr>
          <p:cNvPr id="3" name="Holder 3"/>
          <p:cNvSpPr>
            <a:spLocks noGrp="1"/>
          </p:cNvSpPr>
          <p:nvPr>
            <p:ph type="body" idx="1"/>
          </p:nvPr>
        </p:nvSpPr>
        <p:spPr>
          <a:xfrm>
            <a:off x="4580352" y="3267314"/>
            <a:ext cx="6384290" cy="1738938"/>
          </a:xfrm>
          <a:prstGeom prst="rect">
            <a:avLst/>
          </a:prstGeom>
        </p:spPr>
        <p:txBody>
          <a:bodyPr wrap="square" lIns="0" tIns="0" rIns="0" bIns="0">
            <a:spAutoFit/>
          </a:bodyPr>
          <a:lstStyle>
            <a:lvl1pPr>
              <a:defRPr sz="11300" b="1" i="0">
                <a:solidFill>
                  <a:srgbClr val="004B93"/>
                </a:solidFill>
                <a:latin typeface="Proxima Nova Extra Condensed"/>
                <a:cs typeface="Proxima Nova Extra Condensed"/>
              </a:defRPr>
            </a:lvl1pPr>
          </a:lstStyle>
          <a:p>
            <a:endParaRPr/>
          </a:p>
        </p:txBody>
      </p:sp>
      <p:sp>
        <p:nvSpPr>
          <p:cNvPr id="4" name="Holder 4"/>
          <p:cNvSpPr>
            <a:spLocks noGrp="1"/>
          </p:cNvSpPr>
          <p:nvPr>
            <p:ph type="ftr" sz="quarter" idx="5"/>
          </p:nvPr>
        </p:nvSpPr>
        <p:spPr>
          <a:xfrm>
            <a:off x="5285232" y="9354313"/>
            <a:ext cx="4974336"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77240" y="9354313"/>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2/2/2024</a:t>
            </a:fld>
            <a:endParaRPr lang="en-US" dirty="0"/>
          </a:p>
        </p:txBody>
      </p:sp>
      <p:sp>
        <p:nvSpPr>
          <p:cNvPr id="6" name="Holder 6"/>
          <p:cNvSpPr>
            <a:spLocks noGrp="1"/>
          </p:cNvSpPr>
          <p:nvPr>
            <p:ph type="sldNum" sz="quarter" idx="7"/>
          </p:nvPr>
        </p:nvSpPr>
        <p:spPr>
          <a:xfrm>
            <a:off x="11192256" y="9354313"/>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80">
        <a:defRPr>
          <a:latin typeface="+mn-lt"/>
          <a:ea typeface="+mn-ea"/>
          <a:cs typeface="+mn-cs"/>
        </a:defRPr>
      </a:lvl2pPr>
      <a:lvl3pPr marL="914359">
        <a:defRPr>
          <a:latin typeface="+mn-lt"/>
          <a:ea typeface="+mn-ea"/>
          <a:cs typeface="+mn-cs"/>
        </a:defRPr>
      </a:lvl3pPr>
      <a:lvl4pPr marL="1371539">
        <a:defRPr>
          <a:latin typeface="+mn-lt"/>
          <a:ea typeface="+mn-ea"/>
          <a:cs typeface="+mn-cs"/>
        </a:defRPr>
      </a:lvl4pPr>
      <a:lvl5pPr marL="1828719">
        <a:defRPr>
          <a:latin typeface="+mn-lt"/>
          <a:ea typeface="+mn-ea"/>
          <a:cs typeface="+mn-cs"/>
        </a:defRPr>
      </a:lvl5pPr>
      <a:lvl6pPr marL="2285899">
        <a:defRPr>
          <a:latin typeface="+mn-lt"/>
          <a:ea typeface="+mn-ea"/>
          <a:cs typeface="+mn-cs"/>
        </a:defRPr>
      </a:lvl6pPr>
      <a:lvl7pPr marL="2743079">
        <a:defRPr>
          <a:latin typeface="+mn-lt"/>
          <a:ea typeface="+mn-ea"/>
          <a:cs typeface="+mn-cs"/>
        </a:defRPr>
      </a:lvl7pPr>
      <a:lvl8pPr marL="3200258">
        <a:defRPr>
          <a:latin typeface="+mn-lt"/>
          <a:ea typeface="+mn-ea"/>
          <a:cs typeface="+mn-cs"/>
        </a:defRPr>
      </a:lvl8pPr>
      <a:lvl9pPr marL="3657438">
        <a:defRPr>
          <a:latin typeface="+mn-lt"/>
          <a:ea typeface="+mn-ea"/>
          <a:cs typeface="+mn-cs"/>
        </a:defRPr>
      </a:lvl9pPr>
    </p:bodyStyle>
    <p:otherStyle>
      <a:lvl1pPr marL="0">
        <a:defRPr>
          <a:latin typeface="+mn-lt"/>
          <a:ea typeface="+mn-ea"/>
          <a:cs typeface="+mn-cs"/>
        </a:defRPr>
      </a:lvl1pPr>
      <a:lvl2pPr marL="457180">
        <a:defRPr>
          <a:latin typeface="+mn-lt"/>
          <a:ea typeface="+mn-ea"/>
          <a:cs typeface="+mn-cs"/>
        </a:defRPr>
      </a:lvl2pPr>
      <a:lvl3pPr marL="914359">
        <a:defRPr>
          <a:latin typeface="+mn-lt"/>
          <a:ea typeface="+mn-ea"/>
          <a:cs typeface="+mn-cs"/>
        </a:defRPr>
      </a:lvl3pPr>
      <a:lvl4pPr marL="1371539">
        <a:defRPr>
          <a:latin typeface="+mn-lt"/>
          <a:ea typeface="+mn-ea"/>
          <a:cs typeface="+mn-cs"/>
        </a:defRPr>
      </a:lvl4pPr>
      <a:lvl5pPr marL="1828719">
        <a:defRPr>
          <a:latin typeface="+mn-lt"/>
          <a:ea typeface="+mn-ea"/>
          <a:cs typeface="+mn-cs"/>
        </a:defRPr>
      </a:lvl5pPr>
      <a:lvl6pPr marL="2285899">
        <a:defRPr>
          <a:latin typeface="+mn-lt"/>
          <a:ea typeface="+mn-ea"/>
          <a:cs typeface="+mn-cs"/>
        </a:defRPr>
      </a:lvl6pPr>
      <a:lvl7pPr marL="2743079">
        <a:defRPr>
          <a:latin typeface="+mn-lt"/>
          <a:ea typeface="+mn-ea"/>
          <a:cs typeface="+mn-cs"/>
        </a:defRPr>
      </a:lvl7pPr>
      <a:lvl8pPr marL="3200258">
        <a:defRPr>
          <a:latin typeface="+mn-lt"/>
          <a:ea typeface="+mn-ea"/>
          <a:cs typeface="+mn-cs"/>
        </a:defRPr>
      </a:lvl8pPr>
      <a:lvl9pPr marL="365743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0" y="585640"/>
            <a:ext cx="11262360" cy="1490152"/>
          </a:xfrm>
          <a:prstGeom prst="rect">
            <a:avLst/>
          </a:prstGeom>
          <a:ln>
            <a:noFill/>
          </a:ln>
        </p:spPr>
        <p:txBody>
          <a:bodyPr vert="horz" wrap="square" lIns="0" tIns="12700" rIns="0" bIns="0" rtlCol="0">
            <a:spAutoFit/>
          </a:bodyPr>
          <a:lstStyle/>
          <a:p>
            <a:pPr marL="12700" algn="r">
              <a:spcBef>
                <a:spcPts val="100"/>
              </a:spcBef>
            </a:pPr>
            <a:r>
              <a:rPr lang="en-US" dirty="0">
                <a:ln>
                  <a:solidFill>
                    <a:schemeClr val="bg1"/>
                  </a:solidFill>
                </a:ln>
                <a:solidFill>
                  <a:srgbClr val="004274"/>
                </a:solidFill>
                <a:latin typeface="Arial Narrow" panose="020B0604020202020204" pitchFamily="34" charset="0"/>
                <a:cs typeface="Arial Narrow" panose="020B0604020202020204" pitchFamily="34" charset="0"/>
              </a:rPr>
              <a:t>PROJECT OVERVIEW</a:t>
            </a:r>
            <a:endParaRPr dirty="0">
              <a:ln>
                <a:solidFill>
                  <a:schemeClr val="bg1"/>
                </a:solidFill>
              </a:ln>
              <a:solidFill>
                <a:srgbClr val="004274"/>
              </a:solidFill>
              <a:latin typeface="Arial Narrow" panose="020B0604020202020204" pitchFamily="34" charset="0"/>
              <a:cs typeface="Arial Narrow" panose="020B0604020202020204" pitchFamily="34" charset="0"/>
            </a:endParaRPr>
          </a:p>
        </p:txBody>
      </p:sp>
      <p:sp>
        <p:nvSpPr>
          <p:cNvPr id="13" name="Slide Number Placeholder 12">
            <a:extLst>
              <a:ext uri="{FF2B5EF4-FFF2-40B4-BE49-F238E27FC236}">
                <a16:creationId xmlns:a16="http://schemas.microsoft.com/office/drawing/2014/main" id="{235EA734-BB7C-4E87-8A4F-D3E67E1CE415}"/>
              </a:ext>
            </a:extLst>
          </p:cNvPr>
          <p:cNvSpPr>
            <a:spLocks noGrp="1"/>
          </p:cNvSpPr>
          <p:nvPr>
            <p:ph type="sldNum" sz="quarter" idx="7"/>
          </p:nvPr>
        </p:nvSpPr>
        <p:spPr/>
        <p:txBody>
          <a:bodyPr/>
          <a:lstStyle/>
          <a:p>
            <a:fld id="{B6F15528-21DE-4FAA-801E-634DDDAF4B2B}" type="slidenum">
              <a:rPr lang="en-CA" smtClean="0"/>
              <a:t>1</a:t>
            </a:fld>
            <a:endParaRPr lang="en-CA" dirty="0"/>
          </a:p>
        </p:txBody>
      </p:sp>
      <p:sp>
        <p:nvSpPr>
          <p:cNvPr id="4" name="Rectangle 3">
            <a:extLst>
              <a:ext uri="{FF2B5EF4-FFF2-40B4-BE49-F238E27FC236}">
                <a16:creationId xmlns:a16="http://schemas.microsoft.com/office/drawing/2014/main" id="{E4A96926-C2D1-49B1-A13E-8A572E0A8C1D}"/>
              </a:ext>
            </a:extLst>
          </p:cNvPr>
          <p:cNvSpPr/>
          <p:nvPr/>
        </p:nvSpPr>
        <p:spPr>
          <a:xfrm>
            <a:off x="14538960" y="9354313"/>
            <a:ext cx="457200" cy="399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a:extLst>
              <a:ext uri="{FF2B5EF4-FFF2-40B4-BE49-F238E27FC236}">
                <a16:creationId xmlns:a16="http://schemas.microsoft.com/office/drawing/2014/main" id="{661A08D8-0C79-1483-6233-58CE21E260FA}"/>
              </a:ext>
            </a:extLst>
          </p:cNvPr>
          <p:cNvCxnSpPr>
            <a:cxnSpLocks/>
          </p:cNvCxnSpPr>
          <p:nvPr/>
        </p:nvCxnSpPr>
        <p:spPr>
          <a:xfrm flipH="1">
            <a:off x="987673" y="2456687"/>
            <a:ext cx="13569455" cy="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59953A0-B1D8-554A-B49D-914684FD2ED5}"/>
              </a:ext>
            </a:extLst>
          </p:cNvPr>
          <p:cNvCxnSpPr>
            <a:cxnSpLocks/>
          </p:cNvCxnSpPr>
          <p:nvPr/>
        </p:nvCxnSpPr>
        <p:spPr>
          <a:xfrm flipH="1">
            <a:off x="987673" y="9601200"/>
            <a:ext cx="13569455" cy="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pic>
        <p:nvPicPr>
          <p:cNvPr id="7" name="Picture 6" descr="A blue and gold circle with white text&#10;&#10;Description automatically generated">
            <a:extLst>
              <a:ext uri="{FF2B5EF4-FFF2-40B4-BE49-F238E27FC236}">
                <a16:creationId xmlns:a16="http://schemas.microsoft.com/office/drawing/2014/main" id="{509C3C75-9318-B982-B63F-96F9CEDF5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29985"/>
            <a:ext cx="1801462" cy="1801462"/>
          </a:xfrm>
          <a:prstGeom prst="rect">
            <a:avLst/>
          </a:prstGeom>
        </p:spPr>
      </p:pic>
      <p:pic>
        <p:nvPicPr>
          <p:cNvPr id="5" name="Picture 4" descr="A playground with a slide and a walkway&#10;&#10;Description automatically generated">
            <a:extLst>
              <a:ext uri="{FF2B5EF4-FFF2-40B4-BE49-F238E27FC236}">
                <a16:creationId xmlns:a16="http://schemas.microsoft.com/office/drawing/2014/main" id="{D2B162D4-A469-3049-2483-60F2385EE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548" y="2749666"/>
            <a:ext cx="11109704" cy="6558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1" y="4546622"/>
            <a:ext cx="10210800" cy="1938992"/>
          </a:xfrm>
          <a:prstGeom prst="rect">
            <a:avLst/>
          </a:prstGeom>
        </p:spPr>
        <p:txBody>
          <a:bodyPr wrap="square">
            <a:spAutoFit/>
          </a:bodyPr>
          <a:lstStyle/>
          <a:p>
            <a:pPr marL="6164" algn="ctr">
              <a:spcBef>
                <a:spcPts val="49"/>
              </a:spcBef>
            </a:pPr>
            <a:r>
              <a:rPr lang="en-US" sz="6000" kern="0" dirty="0">
                <a:ln>
                  <a:solidFill>
                    <a:srgbClr val="0D2C54"/>
                  </a:solidFill>
                </a:ln>
                <a:solidFill>
                  <a:srgbClr val="004274"/>
                </a:solidFill>
                <a:latin typeface="Arial Narrow" panose="020B0604020202020204" pitchFamily="34" charset="0"/>
                <a:cs typeface="Arial Narrow" panose="020B0604020202020204" pitchFamily="34" charset="0"/>
              </a:rPr>
              <a:t>Playground Fundraising Campaign </a:t>
            </a:r>
          </a:p>
          <a:p>
            <a:pPr marL="6164" algn="ctr">
              <a:spcBef>
                <a:spcPts val="49"/>
              </a:spcBef>
            </a:pPr>
            <a:r>
              <a:rPr lang="en-US" sz="6000" kern="0" dirty="0">
                <a:ln>
                  <a:solidFill>
                    <a:srgbClr val="0D2C54"/>
                  </a:solidFill>
                </a:ln>
                <a:solidFill>
                  <a:srgbClr val="004274"/>
                </a:solidFill>
                <a:latin typeface="Arial Narrow" panose="020B0604020202020204" pitchFamily="34" charset="0"/>
                <a:cs typeface="Arial Narrow" panose="020B0604020202020204" pitchFamily="34" charset="0"/>
              </a:rPr>
              <a:t>LEVELS OF SUPPORT </a:t>
            </a:r>
          </a:p>
        </p:txBody>
      </p:sp>
      <p:pic>
        <p:nvPicPr>
          <p:cNvPr id="6" name="Picture 5" descr="A blue and gold circle with white text&#10;&#10;Description automatically generated">
            <a:extLst>
              <a:ext uri="{FF2B5EF4-FFF2-40B4-BE49-F238E27FC236}">
                <a16:creationId xmlns:a16="http://schemas.microsoft.com/office/drawing/2014/main" id="{765AA91B-A2F0-0BE6-7694-6C1B83808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295400"/>
            <a:ext cx="2520138" cy="2520138"/>
          </a:xfrm>
          <a:prstGeom prst="rect">
            <a:avLst/>
          </a:prstGeom>
        </p:spPr>
      </p:pic>
    </p:spTree>
    <p:extLst>
      <p:ext uri="{BB962C8B-B14F-4D97-AF65-F5344CB8AC3E}">
        <p14:creationId xmlns:p14="http://schemas.microsoft.com/office/powerpoint/2010/main" val="177236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102CE7E-F098-5051-A33F-A45468F2F00C}"/>
              </a:ext>
            </a:extLst>
          </p:cNvPr>
          <p:cNvCxnSpPr>
            <a:cxnSpLocks/>
          </p:cNvCxnSpPr>
          <p:nvPr/>
        </p:nvCxnSpPr>
        <p:spPr>
          <a:xfrm flipH="1">
            <a:off x="4549392" y="11687175"/>
            <a:ext cx="6585177" cy="0"/>
          </a:xfrm>
          <a:prstGeom prst="line">
            <a:avLst/>
          </a:prstGeom>
          <a:ln w="41275">
            <a:solidFill>
              <a:srgbClr val="EBD007"/>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FD2AE7A-667C-156A-65F2-8A80659A7ABA}"/>
              </a:ext>
            </a:extLst>
          </p:cNvPr>
          <p:cNvSpPr txBox="1"/>
          <p:nvPr/>
        </p:nvSpPr>
        <p:spPr>
          <a:xfrm>
            <a:off x="1905001" y="1280374"/>
            <a:ext cx="12039600" cy="5447645"/>
          </a:xfrm>
          <a:prstGeom prst="rect">
            <a:avLst/>
          </a:prstGeom>
          <a:noFill/>
        </p:spPr>
        <p:txBody>
          <a:bodyPr wrap="square">
            <a:spAutoFit/>
          </a:bodyPr>
          <a:lstStyle/>
          <a:p>
            <a:r>
              <a:rPr lang="en-CA" sz="5400" b="1" dirty="0">
                <a:solidFill>
                  <a:srgbClr val="004274"/>
                </a:solidFill>
                <a:latin typeface="Arial" panose="020B0604020202020204" pitchFamily="34" charset="0"/>
                <a:cs typeface="Arial" panose="020B0604020202020204" pitchFamily="34" charset="0"/>
              </a:rPr>
              <a:t>Kiwanis Superhero: $50,000</a:t>
            </a:r>
          </a:p>
          <a:p>
            <a:endParaRPr lang="en-CA" sz="5400" b="1" dirty="0">
              <a:solidFill>
                <a:srgbClr val="004274"/>
              </a:solidFill>
              <a:latin typeface="Arial" panose="020B0604020202020204" pitchFamily="34" charset="0"/>
              <a:cs typeface="Arial" panose="020B0604020202020204" pitchFamily="34" charset="0"/>
            </a:endParaRPr>
          </a:p>
          <a:p>
            <a:pPr marL="138696" indent="-138696">
              <a:buFont typeface="Arial" panose="020B0604020202020204" pitchFamily="34" charset="0"/>
              <a:buChar char="•"/>
            </a:pPr>
            <a:r>
              <a:rPr lang="en-CA" sz="4000" dirty="0">
                <a:latin typeface="Arial" panose="020B0604020202020204" pitchFamily="34" charset="0"/>
                <a:cs typeface="Arial" panose="020B0604020202020204" pitchFamily="34" charset="0"/>
              </a:rPr>
              <a:t>Prominent placement on Permanent Recognition Sign at playground</a:t>
            </a:r>
          </a:p>
          <a:p>
            <a:pPr marL="138696" indent="-138696">
              <a:buFont typeface="Arial" panose="020B0604020202020204" pitchFamily="34" charset="0"/>
              <a:buChar char="•"/>
            </a:pPr>
            <a:r>
              <a:rPr lang="en-CA" sz="4000" dirty="0">
                <a:latin typeface="Arial" panose="020B0604020202020204" pitchFamily="34" charset="0"/>
                <a:cs typeface="Arial" panose="020B0604020202020204" pitchFamily="34" charset="0"/>
              </a:rPr>
              <a:t>Annual Dinner 'Thank You' plaque presentation &amp; commemorative framed photo </a:t>
            </a:r>
          </a:p>
          <a:p>
            <a:pPr marL="138696" indent="-138696">
              <a:buFont typeface="Arial" panose="020B0604020202020204" pitchFamily="34" charset="0"/>
              <a:buChar char="•"/>
            </a:pPr>
            <a:r>
              <a:rPr lang="en-CA" sz="4000" dirty="0">
                <a:latin typeface="Arial" panose="020B0604020202020204" pitchFamily="34" charset="0"/>
                <a:cs typeface="Arial" panose="020B0604020202020204" pitchFamily="34" charset="0"/>
              </a:rPr>
              <a:t>Big check presentation on social media</a:t>
            </a:r>
          </a:p>
          <a:p>
            <a:pPr marL="138696" indent="-138696">
              <a:buFont typeface="Arial" panose="020B0604020202020204" pitchFamily="34" charset="0"/>
              <a:buChar char="•"/>
            </a:pPr>
            <a:r>
              <a:rPr lang="en-CA" sz="4000" dirty="0">
                <a:latin typeface="Arial" panose="020B0604020202020204" pitchFamily="34" charset="0"/>
                <a:cs typeface="Arial" panose="020B0604020202020204" pitchFamily="34" charset="0"/>
              </a:rPr>
              <a:t>Listing in 'Community Thank You' newspaper ad </a:t>
            </a:r>
          </a:p>
        </p:txBody>
      </p:sp>
    </p:spTree>
    <p:extLst>
      <p:ext uri="{BB962C8B-B14F-4D97-AF65-F5344CB8AC3E}">
        <p14:creationId xmlns:p14="http://schemas.microsoft.com/office/powerpoint/2010/main" val="199935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578" y="2057400"/>
            <a:ext cx="2265045" cy="1526089"/>
          </a:xfrm>
        </p:spPr>
        <p:txBody>
          <a:bodyPr/>
          <a:lstStyle/>
          <a:p>
            <a:endParaRPr lang="en-US" dirty="0"/>
          </a:p>
        </p:txBody>
      </p:sp>
      <p:sp>
        <p:nvSpPr>
          <p:cNvPr id="3" name="Text Placeholder 2"/>
          <p:cNvSpPr>
            <a:spLocks noGrp="1"/>
          </p:cNvSpPr>
          <p:nvPr>
            <p:ph type="body" idx="1"/>
          </p:nvPr>
        </p:nvSpPr>
        <p:spPr>
          <a:xfrm>
            <a:off x="1828800" y="1676400"/>
            <a:ext cx="12268200" cy="6309420"/>
          </a:xfrm>
        </p:spPr>
        <p:txBody>
          <a:bodyPr/>
          <a:lstStyle/>
          <a:p>
            <a:r>
              <a:rPr lang="en-CA" sz="4800" dirty="0">
                <a:solidFill>
                  <a:srgbClr val="004274"/>
                </a:solidFill>
                <a:latin typeface="Arial" panose="020B0604020202020204" pitchFamily="34" charset="0"/>
                <a:cs typeface="Arial" panose="020B0604020202020204" pitchFamily="34" charset="0"/>
              </a:rPr>
              <a:t>Kiwanis Hero: $25,000</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Placement on Permanent Recognition Sign at playground</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Annual Dinner 'Thank You' plaque presentation &amp; commemorative framed photo </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Big check presentation on social media</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Listing in 'Community Thank You' newspaper ad </a:t>
            </a:r>
          </a:p>
          <a:p>
            <a:endParaRPr lang="en-CA" sz="5400" dirty="0">
              <a:solidFill>
                <a:srgbClr val="0042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70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28600" y="914400"/>
            <a:ext cx="13716000" cy="8263672"/>
          </a:xfrm>
        </p:spPr>
        <p:txBody>
          <a:bodyPr/>
          <a:lstStyle/>
          <a:p>
            <a:r>
              <a:rPr lang="en-CA" sz="5400" dirty="0">
                <a:solidFill>
                  <a:srgbClr val="004274"/>
                </a:solidFill>
                <a:latin typeface="Arial" panose="020B0604020202020204" pitchFamily="34" charset="0"/>
                <a:cs typeface="Arial" panose="020B0604020202020204" pitchFamily="34" charset="0"/>
              </a:rPr>
              <a:t>Kiwanis Elite: $10,000</a:t>
            </a:r>
          </a:p>
          <a:p>
            <a:endParaRPr lang="en-CA" sz="5400" dirty="0">
              <a:solidFill>
                <a:srgbClr val="004274"/>
              </a:solidFill>
              <a:latin typeface="Arial" panose="020B0604020202020204" pitchFamily="34" charset="0"/>
              <a:cs typeface="Arial" panose="020B0604020202020204" pitchFamily="34" charset="0"/>
            </a:endParaRP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Placement on Permanent Recognition Sign</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Special Mention at Annual Dinner</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Big check presentation on social media</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Framed certificate of appreciation</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Listing in 'Community Thank You' newspaper ad </a:t>
            </a:r>
          </a:p>
          <a:p>
            <a:endParaRPr lang="en-CA" sz="9600" dirty="0">
              <a:solidFill>
                <a:srgbClr val="004274"/>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1975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981200" y="533400"/>
            <a:ext cx="11887200" cy="6217087"/>
          </a:xfrm>
        </p:spPr>
        <p:txBody>
          <a:bodyPr/>
          <a:lstStyle/>
          <a:p>
            <a:r>
              <a:rPr lang="en-CA" sz="5400" dirty="0">
                <a:solidFill>
                  <a:srgbClr val="004274"/>
                </a:solidFill>
                <a:latin typeface="Arial" panose="020B0604020202020204" pitchFamily="34" charset="0"/>
                <a:cs typeface="Arial" panose="020B0604020202020204" pitchFamily="34" charset="0"/>
              </a:rPr>
              <a:t>Children’s Champion: $5,000</a:t>
            </a:r>
          </a:p>
          <a:p>
            <a:endParaRPr lang="en-CA" sz="5400" dirty="0">
              <a:solidFill>
                <a:srgbClr val="004274"/>
              </a:solidFill>
              <a:latin typeface="Arial" panose="020B0604020202020204" pitchFamily="34" charset="0"/>
              <a:cs typeface="Arial" panose="020B0604020202020204" pitchFamily="34" charset="0"/>
            </a:endParaRP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Permanent Recognition</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Special Mention at Annual Dinner</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Big check presentation on social media</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Framed certificate of appreciation</a:t>
            </a:r>
          </a:p>
          <a:p>
            <a:pPr marL="138696" indent="-138696">
              <a:buFont typeface="Arial" panose="020B0604020202020204" pitchFamily="34" charset="0"/>
              <a:buChar char="•"/>
            </a:pPr>
            <a:r>
              <a:rPr lang="en-CA" sz="4400" dirty="0">
                <a:latin typeface="Arial" panose="020B0604020202020204" pitchFamily="34" charset="0"/>
                <a:cs typeface="Arial" panose="020B0604020202020204" pitchFamily="34" charset="0"/>
              </a:rPr>
              <a:t>Listing in 'Community Thank You' newspaper ad </a:t>
            </a:r>
          </a:p>
          <a:p>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06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1981200" y="838200"/>
            <a:ext cx="11963400" cy="8202117"/>
          </a:xfrm>
        </p:spPr>
        <p:txBody>
          <a:bodyPr/>
          <a:lstStyle/>
          <a:p>
            <a:r>
              <a:rPr lang="en-CA" sz="4000" dirty="0">
                <a:solidFill>
                  <a:srgbClr val="004274"/>
                </a:solidFill>
                <a:latin typeface="Arial" panose="020B0604020202020204" pitchFamily="34" charset="0"/>
                <a:cs typeface="Arial" panose="020B0604020202020204" pitchFamily="34" charset="0"/>
              </a:rPr>
              <a:t>Gold</a:t>
            </a:r>
            <a:r>
              <a:rPr lang="en-CA" sz="9600" dirty="0">
                <a:solidFill>
                  <a:srgbClr val="004274"/>
                </a:solidFill>
                <a:latin typeface="Arial" panose="020B0604020202020204" pitchFamily="34" charset="0"/>
                <a:cs typeface="Arial" panose="020B0604020202020204" pitchFamily="34" charset="0"/>
              </a:rPr>
              <a:t> </a:t>
            </a:r>
            <a:r>
              <a:rPr lang="en-CA" sz="3600" dirty="0">
                <a:solidFill>
                  <a:srgbClr val="004274"/>
                </a:solidFill>
                <a:latin typeface="Arial" panose="020B0604020202020204" pitchFamily="34" charset="0"/>
                <a:cs typeface="Arial" panose="020B0604020202020204" pitchFamily="34" charset="0"/>
              </a:rPr>
              <a:t>Sponsor: $1,000</a:t>
            </a:r>
          </a:p>
          <a:p>
            <a:pPr marL="457200" indent="-457200">
              <a:buFont typeface="Arial" panose="020B0604020202020204" pitchFamily="34" charset="0"/>
              <a:buChar char="•"/>
            </a:pPr>
            <a:r>
              <a:rPr lang="en-CA" sz="3600" dirty="0">
                <a:latin typeface="Arial" panose="020B0604020202020204" pitchFamily="34" charset="0"/>
                <a:cs typeface="Arial" panose="020B0604020202020204" pitchFamily="34" charset="0"/>
              </a:rPr>
              <a:t>Framed certificate of appreciation</a:t>
            </a:r>
          </a:p>
          <a:p>
            <a:pPr marL="457200" indent="-457200">
              <a:buFont typeface="Arial" panose="020B0604020202020204" pitchFamily="34" charset="0"/>
              <a:buChar char="•"/>
            </a:pPr>
            <a:r>
              <a:rPr lang="en-CA" sz="3600" dirty="0">
                <a:latin typeface="Arial" panose="020B0604020202020204" pitchFamily="34" charset="0"/>
                <a:cs typeface="Arial" panose="020B0604020202020204" pitchFamily="34" charset="0"/>
              </a:rPr>
              <a:t>Listing in 'Community Thank You' newspaper ad </a:t>
            </a:r>
          </a:p>
          <a:p>
            <a:endParaRPr lang="en-CA" sz="3600" dirty="0">
              <a:solidFill>
                <a:srgbClr val="004274"/>
              </a:solidFill>
              <a:latin typeface="Arial" panose="020B0604020202020204" pitchFamily="34" charset="0"/>
              <a:cs typeface="Arial" panose="020B0604020202020204" pitchFamily="34" charset="0"/>
            </a:endParaRPr>
          </a:p>
          <a:p>
            <a:r>
              <a:rPr lang="en-CA" sz="3600" dirty="0">
                <a:solidFill>
                  <a:srgbClr val="004274"/>
                </a:solidFill>
                <a:latin typeface="Arial" panose="020B0604020202020204" pitchFamily="34" charset="0"/>
                <a:cs typeface="Arial" panose="020B0604020202020204" pitchFamily="34" charset="0"/>
              </a:rPr>
              <a:t>Silver Sponsor: $500</a:t>
            </a:r>
          </a:p>
          <a:p>
            <a:pPr marL="457200" indent="-457200">
              <a:buFont typeface="Arial" panose="020B0604020202020204" pitchFamily="34" charset="0"/>
              <a:buChar char="•"/>
            </a:pPr>
            <a:r>
              <a:rPr lang="en-CA" sz="3600" dirty="0">
                <a:latin typeface="Arial" panose="020B0604020202020204" pitchFamily="34" charset="0"/>
                <a:cs typeface="Arial" panose="020B0604020202020204" pitchFamily="34" charset="0"/>
              </a:rPr>
              <a:t>Listing in 'Community Thank You' newspaper ad </a:t>
            </a:r>
          </a:p>
          <a:p>
            <a:endParaRPr lang="en-CA" sz="3600" dirty="0">
              <a:solidFill>
                <a:srgbClr val="004274"/>
              </a:solidFill>
              <a:latin typeface="Arial" panose="020B0604020202020204" pitchFamily="34" charset="0"/>
              <a:cs typeface="Arial" panose="020B0604020202020204" pitchFamily="34" charset="0"/>
            </a:endParaRPr>
          </a:p>
          <a:p>
            <a:r>
              <a:rPr lang="en-CA" sz="3600" dirty="0">
                <a:solidFill>
                  <a:srgbClr val="004274"/>
                </a:solidFill>
                <a:latin typeface="Arial" panose="020B0604020202020204" pitchFamily="34" charset="0"/>
                <a:cs typeface="Arial" panose="020B0604020202020204" pitchFamily="34" charset="0"/>
              </a:rPr>
              <a:t>Bronze Sponsor: $100</a:t>
            </a:r>
          </a:p>
          <a:p>
            <a:pPr marL="457200" indent="-457200">
              <a:buFont typeface="Arial" panose="020B0604020202020204" pitchFamily="34" charset="0"/>
              <a:buChar char="•"/>
            </a:pPr>
            <a:r>
              <a:rPr lang="en-CA" sz="3600" dirty="0">
                <a:latin typeface="Arial" panose="020B0604020202020204" pitchFamily="34" charset="0"/>
                <a:cs typeface="Arial" panose="020B0604020202020204" pitchFamily="34" charset="0"/>
              </a:rPr>
              <a:t>Group acknowledgement in 'Community Thank You' newspaper ad</a:t>
            </a:r>
          </a:p>
          <a:p>
            <a:endParaRPr lang="en-US" dirty="0"/>
          </a:p>
        </p:txBody>
      </p:sp>
    </p:spTree>
    <p:extLst>
      <p:ext uri="{BB962C8B-B14F-4D97-AF65-F5344CB8AC3E}">
        <p14:creationId xmlns:p14="http://schemas.microsoft.com/office/powerpoint/2010/main" val="157959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16</a:t>
            </a:fld>
            <a:endParaRPr lang="en-CA" dirty="0"/>
          </a:p>
        </p:txBody>
      </p:sp>
      <p:sp>
        <p:nvSpPr>
          <p:cNvPr id="12" name="object 2">
            <a:extLst>
              <a:ext uri="{FF2B5EF4-FFF2-40B4-BE49-F238E27FC236}">
                <a16:creationId xmlns:a16="http://schemas.microsoft.com/office/drawing/2014/main" id="{1EE09543-9282-46E6-92C9-51619E520085}"/>
              </a:ext>
            </a:extLst>
          </p:cNvPr>
          <p:cNvSpPr txBox="1">
            <a:spLocks/>
          </p:cNvSpPr>
          <p:nvPr/>
        </p:nvSpPr>
        <p:spPr>
          <a:xfrm>
            <a:off x="5094980" y="554171"/>
            <a:ext cx="5354841" cy="1367041"/>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8800" kern="0" dirty="0">
                <a:ln>
                  <a:solidFill>
                    <a:srgbClr val="0D2C54"/>
                  </a:solidFill>
                </a:ln>
                <a:solidFill>
                  <a:srgbClr val="004274"/>
                </a:solidFill>
                <a:latin typeface="Arial Narrow" panose="020B0604020202020204" pitchFamily="34" charset="0"/>
                <a:cs typeface="Arial Narrow" panose="020B0604020202020204" pitchFamily="34" charset="0"/>
              </a:rPr>
              <a:t>JOIN US …!</a:t>
            </a:r>
          </a:p>
        </p:txBody>
      </p:sp>
      <p:cxnSp>
        <p:nvCxnSpPr>
          <p:cNvPr id="8" name="Straight Connector 7">
            <a:extLst>
              <a:ext uri="{FF2B5EF4-FFF2-40B4-BE49-F238E27FC236}">
                <a16:creationId xmlns:a16="http://schemas.microsoft.com/office/drawing/2014/main" id="{5C64C28F-835C-246E-8739-9210FC3F77DE}"/>
              </a:ext>
            </a:extLst>
          </p:cNvPr>
          <p:cNvCxnSpPr>
            <a:cxnSpLocks/>
          </p:cNvCxnSpPr>
          <p:nvPr/>
        </p:nvCxnSpPr>
        <p:spPr>
          <a:xfrm flipH="1">
            <a:off x="987673" y="2438400"/>
            <a:ext cx="13569455" cy="0"/>
          </a:xfrm>
          <a:prstGeom prst="line">
            <a:avLst/>
          </a:prstGeom>
          <a:ln w="41275">
            <a:solidFill>
              <a:srgbClr val="EBD007"/>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102CE7E-F098-5051-A33F-A45468F2F00C}"/>
              </a:ext>
            </a:extLst>
          </p:cNvPr>
          <p:cNvCxnSpPr>
            <a:cxnSpLocks/>
          </p:cNvCxnSpPr>
          <p:nvPr/>
        </p:nvCxnSpPr>
        <p:spPr>
          <a:xfrm flipH="1">
            <a:off x="987673" y="9220200"/>
            <a:ext cx="13569455" cy="0"/>
          </a:xfrm>
          <a:prstGeom prst="line">
            <a:avLst/>
          </a:prstGeom>
          <a:ln w="41275">
            <a:solidFill>
              <a:srgbClr val="EBD007"/>
            </a:solidFill>
          </a:ln>
        </p:spPr>
        <p:style>
          <a:lnRef idx="1">
            <a:schemeClr val="dk1"/>
          </a:lnRef>
          <a:fillRef idx="0">
            <a:schemeClr val="dk1"/>
          </a:fillRef>
          <a:effectRef idx="0">
            <a:schemeClr val="dk1"/>
          </a:effectRef>
          <a:fontRef idx="minor">
            <a:schemeClr val="tx1"/>
          </a:fontRef>
        </p:style>
      </p:cxnSp>
      <p:pic>
        <p:nvPicPr>
          <p:cNvPr id="4" name="Picture 3" descr="A group of people posing for a photo&#10;&#10;Description automatically generated">
            <a:extLst>
              <a:ext uri="{FF2B5EF4-FFF2-40B4-BE49-F238E27FC236}">
                <a16:creationId xmlns:a16="http://schemas.microsoft.com/office/drawing/2014/main" id="{D38CA257-35B1-F8BB-6734-7EA8D814E86B}"/>
              </a:ext>
            </a:extLst>
          </p:cNvPr>
          <p:cNvPicPr>
            <a:picLocks noChangeAspect="1"/>
          </p:cNvPicPr>
          <p:nvPr/>
        </p:nvPicPr>
        <p:blipFill rotWithShape="1">
          <a:blip r:embed="rId2">
            <a:extLst>
              <a:ext uri="{28A0092B-C50C-407E-A947-70E740481C1C}">
                <a14:useLocalDpi xmlns:a14="http://schemas.microsoft.com/office/drawing/2010/main" val="0"/>
              </a:ext>
            </a:extLst>
          </a:blip>
          <a:srcRect l="5055" r="3128" b="21190"/>
          <a:stretch/>
        </p:blipFill>
        <p:spPr>
          <a:xfrm>
            <a:off x="2971800" y="2771001"/>
            <a:ext cx="9601200" cy="6180754"/>
          </a:xfrm>
          <a:prstGeom prst="rect">
            <a:avLst/>
          </a:prstGeom>
        </p:spPr>
      </p:pic>
    </p:spTree>
    <p:extLst>
      <p:ext uri="{BB962C8B-B14F-4D97-AF65-F5344CB8AC3E}">
        <p14:creationId xmlns:p14="http://schemas.microsoft.com/office/powerpoint/2010/main" val="116497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F7EF-31EC-845B-4FED-53F66DBB947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DCF9502-0E7A-EFCA-8A41-CDB35EAC56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7511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3</a:t>
            </a:fld>
            <a:endParaRPr lang="en-CA" dirty="0"/>
          </a:p>
        </p:txBody>
      </p:sp>
      <p:grpSp>
        <p:nvGrpSpPr>
          <p:cNvPr id="14" name="Group 13">
            <a:extLst>
              <a:ext uri="{FF2B5EF4-FFF2-40B4-BE49-F238E27FC236}">
                <a16:creationId xmlns:a16="http://schemas.microsoft.com/office/drawing/2014/main" id="{AD400C07-9FD0-3340-BAC0-35F1F781234A}"/>
              </a:ext>
            </a:extLst>
          </p:cNvPr>
          <p:cNvGrpSpPr/>
          <p:nvPr/>
        </p:nvGrpSpPr>
        <p:grpSpPr>
          <a:xfrm>
            <a:off x="9383487" y="1147305"/>
            <a:ext cx="5867396" cy="8005548"/>
            <a:chOff x="9383487" y="1147305"/>
            <a:chExt cx="5867396" cy="8005548"/>
          </a:xfrm>
        </p:grpSpPr>
        <p:sp>
          <p:nvSpPr>
            <p:cNvPr id="9" name="object 2">
              <a:extLst>
                <a:ext uri="{FF2B5EF4-FFF2-40B4-BE49-F238E27FC236}">
                  <a16:creationId xmlns:a16="http://schemas.microsoft.com/office/drawing/2014/main" id="{E4BB0270-EA8F-44CD-A0BB-4DFF0FF405F9}"/>
                </a:ext>
              </a:extLst>
            </p:cNvPr>
            <p:cNvSpPr txBox="1"/>
            <p:nvPr/>
          </p:nvSpPr>
          <p:spPr>
            <a:xfrm>
              <a:off x="9383487" y="2777009"/>
              <a:ext cx="5867396" cy="4629472"/>
            </a:xfrm>
            <a:prstGeom prst="rect">
              <a:avLst/>
            </a:prstGeom>
          </p:spPr>
          <p:txBody>
            <a:bodyPr vert="horz" wrap="square" lIns="0" tIns="12700" rIns="0" bIns="0" rtlCol="0">
              <a:spAutoFit/>
            </a:bodyPr>
            <a:lstStyle/>
            <a:p>
              <a:pPr algn="just"/>
              <a:r>
                <a:rPr lang="en-US" sz="2000" spc="-15" dirty="0">
                  <a:solidFill>
                    <a:srgbClr val="004274"/>
                  </a:solidFill>
                  <a:latin typeface="Arial" panose="020B0604020202020204" pitchFamily="34" charset="0"/>
                  <a:cs typeface="Arial" panose="020B0604020202020204" pitchFamily="34" charset="0"/>
                </a:rPr>
                <a:t>The Kiwanis Club of Robeson Lumberton, in partnership with the City of Lumberton, is developing a new inclusive playground at the Dr. Raymond B Pennington Athletic Complex.</a:t>
              </a:r>
            </a:p>
            <a:p>
              <a:pPr algn="just"/>
              <a:endParaRPr lang="en-US" sz="2000" spc="-15" dirty="0">
                <a:solidFill>
                  <a:srgbClr val="004274"/>
                </a:solidFill>
                <a:latin typeface="Arial" panose="020B0604020202020204" pitchFamily="34" charset="0"/>
                <a:cs typeface="Arial" panose="020B0604020202020204" pitchFamily="34" charset="0"/>
              </a:endParaRPr>
            </a:p>
            <a:p>
              <a:pPr lvl="0" algn="just"/>
              <a:r>
                <a:rPr lang="en-US" sz="2000" spc="-15" dirty="0">
                  <a:solidFill>
                    <a:srgbClr val="004274"/>
                  </a:solidFill>
                  <a:latin typeface="Arial" panose="020B0604020202020204" pitchFamily="34" charset="0"/>
                  <a:cs typeface="Arial" panose="020B0604020202020204" pitchFamily="34" charset="0"/>
                </a:rPr>
                <a:t>Optimized for children ages 2 to 12, the new playground features:</a:t>
              </a:r>
            </a:p>
            <a:p>
              <a:pPr lvl="0" algn="just"/>
              <a:endParaRPr lang="en-US" sz="2000" spc="-15" dirty="0">
                <a:solidFill>
                  <a:srgbClr val="004274"/>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An advanced, Poured-In-Place rubber surface</a:t>
              </a: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Range of inclusive playground equipment </a:t>
              </a: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Perimeter fence for increased safety and security</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The project is being developed in recognition of our Club’s 100 years of continuous service to the people of Robeson Lumberton.</a:t>
              </a:r>
            </a:p>
          </p:txBody>
        </p:sp>
        <p:sp>
          <p:nvSpPr>
            <p:cNvPr id="12" name="object 2">
              <a:extLst>
                <a:ext uri="{FF2B5EF4-FFF2-40B4-BE49-F238E27FC236}">
                  <a16:creationId xmlns:a16="http://schemas.microsoft.com/office/drawing/2014/main" id="{1EE09543-9282-46E6-92C9-51619E520085}"/>
                </a:ext>
              </a:extLst>
            </p:cNvPr>
            <p:cNvSpPr txBox="1">
              <a:spLocks/>
            </p:cNvSpPr>
            <p:nvPr/>
          </p:nvSpPr>
          <p:spPr>
            <a:xfrm>
              <a:off x="9600655" y="1147305"/>
              <a:ext cx="5433060" cy="1120820"/>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7200" kern="0" dirty="0">
                  <a:ln>
                    <a:solidFill>
                      <a:srgbClr val="0D2C54"/>
                    </a:solidFill>
                  </a:ln>
                  <a:solidFill>
                    <a:srgbClr val="004274"/>
                  </a:solidFill>
                  <a:latin typeface="Arial Narrow" panose="020B0604020202020204" pitchFamily="34" charset="0"/>
                  <a:cs typeface="Arial Narrow" panose="020B0604020202020204" pitchFamily="34" charset="0"/>
                </a:rPr>
                <a:t>LEADERSHIP</a:t>
              </a:r>
            </a:p>
          </p:txBody>
        </p:sp>
        <p:pic>
          <p:nvPicPr>
            <p:cNvPr id="2" name="Picture 1" descr="A blue and gold circle with white text&#10;&#10;Description automatically generated">
              <a:extLst>
                <a:ext uri="{FF2B5EF4-FFF2-40B4-BE49-F238E27FC236}">
                  <a16:creationId xmlns:a16="http://schemas.microsoft.com/office/drawing/2014/main" id="{D3AEE94B-B1BB-1425-337D-DA1EEE9B5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8441" y="7915365"/>
              <a:ext cx="1237488" cy="1237488"/>
            </a:xfrm>
            <a:prstGeom prst="rect">
              <a:avLst/>
            </a:prstGeom>
          </p:spPr>
        </p:pic>
      </p:grpSp>
      <p:cxnSp>
        <p:nvCxnSpPr>
          <p:cNvPr id="3" name="Straight Connector 2">
            <a:extLst>
              <a:ext uri="{FF2B5EF4-FFF2-40B4-BE49-F238E27FC236}">
                <a16:creationId xmlns:a16="http://schemas.microsoft.com/office/drawing/2014/main" id="{B7C5F015-6C87-53E0-7B26-C6B8FF727F2D}"/>
              </a:ext>
            </a:extLst>
          </p:cNvPr>
          <p:cNvCxnSpPr>
            <a:cxnSpLocks/>
          </p:cNvCxnSpPr>
          <p:nvPr/>
        </p:nvCxnSpPr>
        <p:spPr>
          <a:xfrm flipV="1">
            <a:off x="8839200" y="1957359"/>
            <a:ext cx="0" cy="638544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875C58CC-D3E9-8AD4-B4C5-4A3F6A79F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976" y="2694729"/>
            <a:ext cx="7528763" cy="5648070"/>
          </a:xfrm>
          <a:prstGeom prst="rect">
            <a:avLst/>
          </a:prstGeom>
        </p:spPr>
      </p:pic>
    </p:spTree>
    <p:extLst>
      <p:ext uri="{BB962C8B-B14F-4D97-AF65-F5344CB8AC3E}">
        <p14:creationId xmlns:p14="http://schemas.microsoft.com/office/powerpoint/2010/main" val="4007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362200"/>
            <a:ext cx="8534400" cy="6248400"/>
          </a:xfrm>
          <a:prstGeom prst="rect">
            <a:avLst/>
          </a:prstGeom>
        </p:spPr>
      </p:pic>
      <p:sp>
        <p:nvSpPr>
          <p:cNvPr id="5" name="TextBox 4"/>
          <p:cNvSpPr txBox="1"/>
          <p:nvPr/>
        </p:nvSpPr>
        <p:spPr>
          <a:xfrm>
            <a:off x="3429000" y="533400"/>
            <a:ext cx="8839200" cy="1200329"/>
          </a:xfrm>
          <a:prstGeom prst="rect">
            <a:avLst/>
          </a:prstGeom>
          <a:noFill/>
        </p:spPr>
        <p:txBody>
          <a:bodyPr wrap="square" rtlCol="0">
            <a:spAutoFit/>
          </a:bodyPr>
          <a:lstStyle/>
          <a:p>
            <a:pPr algn="ctr"/>
            <a:r>
              <a:rPr lang="en-US" sz="3600" dirty="0"/>
              <a:t>Proposed Site</a:t>
            </a:r>
          </a:p>
          <a:p>
            <a:pPr algn="ctr"/>
            <a:r>
              <a:rPr lang="en-US" sz="3600" dirty="0"/>
              <a:t>“K” Marks the Spot</a:t>
            </a:r>
          </a:p>
        </p:txBody>
      </p:sp>
    </p:spTree>
    <p:extLst>
      <p:ext uri="{BB962C8B-B14F-4D97-AF65-F5344CB8AC3E}">
        <p14:creationId xmlns:p14="http://schemas.microsoft.com/office/powerpoint/2010/main" val="95327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5</a:t>
            </a:fld>
            <a:endParaRPr lang="en-CA" dirty="0"/>
          </a:p>
        </p:txBody>
      </p:sp>
      <p:grpSp>
        <p:nvGrpSpPr>
          <p:cNvPr id="9" name="Group 8">
            <a:extLst>
              <a:ext uri="{FF2B5EF4-FFF2-40B4-BE49-F238E27FC236}">
                <a16:creationId xmlns:a16="http://schemas.microsoft.com/office/drawing/2014/main" id="{0A3546C2-A690-4408-6167-6F3933211BAF}"/>
              </a:ext>
            </a:extLst>
          </p:cNvPr>
          <p:cNvGrpSpPr/>
          <p:nvPr/>
        </p:nvGrpSpPr>
        <p:grpSpPr>
          <a:xfrm>
            <a:off x="680353" y="878245"/>
            <a:ext cx="6248404" cy="8301909"/>
            <a:chOff x="457200" y="936578"/>
            <a:chExt cx="6248404" cy="8301909"/>
          </a:xfrm>
        </p:grpSpPr>
        <p:sp>
          <p:nvSpPr>
            <p:cNvPr id="12" name="object 2">
              <a:extLst>
                <a:ext uri="{FF2B5EF4-FFF2-40B4-BE49-F238E27FC236}">
                  <a16:creationId xmlns:a16="http://schemas.microsoft.com/office/drawing/2014/main" id="{1EE09543-9282-46E6-92C9-51619E520085}"/>
                </a:ext>
              </a:extLst>
            </p:cNvPr>
            <p:cNvSpPr txBox="1">
              <a:spLocks/>
            </p:cNvSpPr>
            <p:nvPr/>
          </p:nvSpPr>
          <p:spPr>
            <a:xfrm>
              <a:off x="971250" y="936578"/>
              <a:ext cx="5220305" cy="1120820"/>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7200" kern="0" dirty="0">
                  <a:ln>
                    <a:solidFill>
                      <a:srgbClr val="0D2C54"/>
                    </a:solidFill>
                  </a:ln>
                  <a:solidFill>
                    <a:srgbClr val="004274"/>
                  </a:solidFill>
                  <a:latin typeface="Arial Narrow" panose="020B0604020202020204" pitchFamily="34" charset="0"/>
                  <a:cs typeface="Arial Narrow" panose="020B0604020202020204" pitchFamily="34" charset="0"/>
                </a:rPr>
                <a:t>NEED</a:t>
              </a:r>
            </a:p>
          </p:txBody>
        </p:sp>
        <p:sp>
          <p:nvSpPr>
            <p:cNvPr id="10" name="TextBox 9">
              <a:extLst>
                <a:ext uri="{FF2B5EF4-FFF2-40B4-BE49-F238E27FC236}">
                  <a16:creationId xmlns:a16="http://schemas.microsoft.com/office/drawing/2014/main" id="{0A734433-4104-9031-3452-ACEF48760709}"/>
                </a:ext>
              </a:extLst>
            </p:cNvPr>
            <p:cNvSpPr txBox="1"/>
            <p:nvPr/>
          </p:nvSpPr>
          <p:spPr>
            <a:xfrm>
              <a:off x="457200" y="2366931"/>
              <a:ext cx="6248404" cy="5632311"/>
            </a:xfrm>
            <a:prstGeom prst="rect">
              <a:avLst/>
            </a:prstGeom>
            <a:noFill/>
          </p:spPr>
          <p:txBody>
            <a:bodyPr wrap="square">
              <a:spAutoFit/>
            </a:bodyPr>
            <a:lstStyle/>
            <a:p>
              <a:pPr algn="just"/>
              <a:r>
                <a:rPr lang="en-US" sz="2000" spc="-15" dirty="0">
                  <a:solidFill>
                    <a:srgbClr val="004274"/>
                  </a:solidFill>
                  <a:latin typeface="Arial" panose="020B0604020202020204" pitchFamily="34" charset="0"/>
                  <a:cs typeface="Arial" panose="020B0604020202020204" pitchFamily="34" charset="0"/>
                </a:rPr>
                <a:t>The new playground will ensure that all children in the  Robeson Lumberton area have access to a range of recreational opportunities, regardless of their ability. </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At present, however, there are no other playgrounds in the area that are optimized for use by children with physical, emotional, or social disabilities.</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According to an article published in 2021, Public Schools of Robeson County serves 3,400 children who have physical, emotional or social disabilities.  That’s over 10% of our total population of children under age 18 (US Census, Robeson County Quick Facts, July 1, 2022)  We must step up for these children and families so that they can be socially, emotionally and physically healthy.</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endParaRPr lang="en-US" sz="2000" spc="-15" dirty="0">
                <a:solidFill>
                  <a:srgbClr val="004274"/>
                </a:solidFill>
                <a:latin typeface="Arial" panose="020B0604020202020204" pitchFamily="34" charset="0"/>
                <a:cs typeface="Arial" panose="020B0604020202020204" pitchFamily="34" charset="0"/>
              </a:endParaRPr>
            </a:p>
          </p:txBody>
        </p:sp>
        <p:pic>
          <p:nvPicPr>
            <p:cNvPr id="2" name="Picture 1" descr="A blue and gold circle with white text&#10;&#10;Description automatically generated">
              <a:extLst>
                <a:ext uri="{FF2B5EF4-FFF2-40B4-BE49-F238E27FC236}">
                  <a16:creationId xmlns:a16="http://schemas.microsoft.com/office/drawing/2014/main" id="{1175E18E-7435-DC88-8F99-98D87B15B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58" y="8000999"/>
              <a:ext cx="1237488" cy="1237488"/>
            </a:xfrm>
            <a:prstGeom prst="rect">
              <a:avLst/>
            </a:prstGeom>
          </p:spPr>
        </p:pic>
      </p:grpSp>
      <p:cxnSp>
        <p:nvCxnSpPr>
          <p:cNvPr id="3" name="Straight Connector 2">
            <a:extLst>
              <a:ext uri="{FF2B5EF4-FFF2-40B4-BE49-F238E27FC236}">
                <a16:creationId xmlns:a16="http://schemas.microsoft.com/office/drawing/2014/main" id="{99924E30-996B-6845-C7B7-F6F07153180B}"/>
              </a:ext>
            </a:extLst>
          </p:cNvPr>
          <p:cNvCxnSpPr>
            <a:cxnSpLocks/>
          </p:cNvCxnSpPr>
          <p:nvPr/>
        </p:nvCxnSpPr>
        <p:spPr>
          <a:xfrm flipV="1">
            <a:off x="7315200" y="1836480"/>
            <a:ext cx="0" cy="638544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pic>
        <p:nvPicPr>
          <p:cNvPr id="7" name="Picture 6" descr="A playground with colorful play equipment&#10;&#10;Description automatically generated">
            <a:extLst>
              <a:ext uri="{FF2B5EF4-FFF2-40B4-BE49-F238E27FC236}">
                <a16:creationId xmlns:a16="http://schemas.microsoft.com/office/drawing/2014/main" id="{85447AD8-5DB9-5A86-46DF-ED9D089BB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631" y="2913178"/>
            <a:ext cx="7659169" cy="4115374"/>
          </a:xfrm>
          <a:prstGeom prst="rect">
            <a:avLst/>
          </a:prstGeom>
        </p:spPr>
      </p:pic>
    </p:spTree>
    <p:extLst>
      <p:ext uri="{BB962C8B-B14F-4D97-AF65-F5344CB8AC3E}">
        <p14:creationId xmlns:p14="http://schemas.microsoft.com/office/powerpoint/2010/main" val="84954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6</a:t>
            </a:fld>
            <a:endParaRPr lang="en-CA" dirty="0"/>
          </a:p>
        </p:txBody>
      </p:sp>
      <p:sp>
        <p:nvSpPr>
          <p:cNvPr id="12" name="object 2">
            <a:extLst>
              <a:ext uri="{FF2B5EF4-FFF2-40B4-BE49-F238E27FC236}">
                <a16:creationId xmlns:a16="http://schemas.microsoft.com/office/drawing/2014/main" id="{1EE09543-9282-46E6-92C9-51619E520085}"/>
              </a:ext>
            </a:extLst>
          </p:cNvPr>
          <p:cNvSpPr txBox="1">
            <a:spLocks/>
          </p:cNvSpPr>
          <p:nvPr/>
        </p:nvSpPr>
        <p:spPr>
          <a:xfrm>
            <a:off x="8655825" y="1222595"/>
            <a:ext cx="6074825" cy="1120820"/>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7200" kern="0" dirty="0">
                <a:ln>
                  <a:solidFill>
                    <a:srgbClr val="0D2C54"/>
                  </a:solidFill>
                </a:ln>
                <a:solidFill>
                  <a:srgbClr val="004274"/>
                </a:solidFill>
                <a:latin typeface="Arial Narrow" panose="020B0604020202020204" pitchFamily="34" charset="0"/>
                <a:cs typeface="Arial Narrow" panose="020B0604020202020204" pitchFamily="34" charset="0"/>
              </a:rPr>
              <a:t>DEVELOPMENT</a:t>
            </a:r>
          </a:p>
        </p:txBody>
      </p:sp>
      <p:sp>
        <p:nvSpPr>
          <p:cNvPr id="5" name="object 2">
            <a:extLst>
              <a:ext uri="{FF2B5EF4-FFF2-40B4-BE49-F238E27FC236}">
                <a16:creationId xmlns:a16="http://schemas.microsoft.com/office/drawing/2014/main" id="{77FB7F58-B015-820A-B8CE-2FA26EFE4618}"/>
              </a:ext>
            </a:extLst>
          </p:cNvPr>
          <p:cNvSpPr txBox="1"/>
          <p:nvPr/>
        </p:nvSpPr>
        <p:spPr>
          <a:xfrm>
            <a:off x="8568473" y="3036178"/>
            <a:ext cx="6249529" cy="3706143"/>
          </a:xfrm>
          <a:prstGeom prst="rect">
            <a:avLst/>
          </a:prstGeom>
        </p:spPr>
        <p:txBody>
          <a:bodyPr vert="horz" wrap="square" lIns="0" tIns="12700" rIns="0" bIns="0" rtlCol="0">
            <a:spAutoFit/>
          </a:bodyPr>
          <a:lstStyle/>
          <a:p>
            <a:pPr algn="just"/>
            <a:r>
              <a:rPr lang="en-US" sz="2000" spc="-15" dirty="0">
                <a:solidFill>
                  <a:srgbClr val="004274"/>
                </a:solidFill>
                <a:latin typeface="Arial" panose="020B0604020202020204" pitchFamily="34" charset="0"/>
                <a:cs typeface="Arial" panose="020B0604020202020204" pitchFamily="34" charset="0"/>
              </a:rPr>
              <a:t>The Kiwanis Club has selected </a:t>
            </a:r>
            <a:r>
              <a:rPr lang="en-US" sz="2000" spc="-15" dirty="0" err="1">
                <a:solidFill>
                  <a:srgbClr val="004274"/>
                </a:solidFill>
                <a:latin typeface="Arial" panose="020B0604020202020204" pitchFamily="34" charset="0"/>
                <a:cs typeface="Arial" panose="020B0604020202020204" pitchFamily="34" charset="0"/>
              </a:rPr>
              <a:t>Playworld</a:t>
            </a:r>
            <a:r>
              <a:rPr lang="en-US" sz="2000" spc="-15" dirty="0">
                <a:solidFill>
                  <a:srgbClr val="004274"/>
                </a:solidFill>
                <a:latin typeface="Arial" panose="020B0604020202020204" pitchFamily="34" charset="0"/>
                <a:cs typeface="Arial" panose="020B0604020202020204" pitchFamily="34" charset="0"/>
              </a:rPr>
              <a:t> Preferred to be our ‘turn-key’ provider of all design, equipment and installation services. </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err="1">
                <a:solidFill>
                  <a:srgbClr val="004274"/>
                </a:solidFill>
                <a:latin typeface="Arial" panose="020B0604020202020204" pitchFamily="34" charset="0"/>
                <a:cs typeface="Arial" panose="020B0604020202020204" pitchFamily="34" charset="0"/>
              </a:rPr>
              <a:t>Playworld</a:t>
            </a:r>
            <a:r>
              <a:rPr lang="en-US" sz="2000" spc="-15" dirty="0">
                <a:solidFill>
                  <a:srgbClr val="004274"/>
                </a:solidFill>
                <a:latin typeface="Arial" panose="020B0604020202020204" pitchFamily="34" charset="0"/>
                <a:cs typeface="Arial" panose="020B0604020202020204" pitchFamily="34" charset="0"/>
              </a:rPr>
              <a:t> is one of the leading providers of top-quality custom equipment, surfacing, site furnishings and shade for playgrounds across North America</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In addition to being leaders in inclusive playground design and development, all </a:t>
            </a:r>
            <a:r>
              <a:rPr lang="en-US" sz="2000" spc="-15" dirty="0" err="1">
                <a:solidFill>
                  <a:srgbClr val="004274"/>
                </a:solidFill>
                <a:latin typeface="Arial" panose="020B0604020202020204" pitchFamily="34" charset="0"/>
                <a:cs typeface="Arial" panose="020B0604020202020204" pitchFamily="34" charset="0"/>
              </a:rPr>
              <a:t>Playworld</a:t>
            </a:r>
            <a:r>
              <a:rPr lang="en-US" sz="2000" spc="-15" dirty="0">
                <a:solidFill>
                  <a:srgbClr val="004274"/>
                </a:solidFill>
                <a:latin typeface="Arial" panose="020B0604020202020204" pitchFamily="34" charset="0"/>
                <a:cs typeface="Arial" panose="020B0604020202020204" pitchFamily="34" charset="0"/>
              </a:rPr>
              <a:t> equipment has been purpose-built to promote inclusion and accessibility among children with different abilities. </a:t>
            </a:r>
          </a:p>
        </p:txBody>
      </p:sp>
      <p:cxnSp>
        <p:nvCxnSpPr>
          <p:cNvPr id="3" name="Straight Connector 2">
            <a:extLst>
              <a:ext uri="{FF2B5EF4-FFF2-40B4-BE49-F238E27FC236}">
                <a16:creationId xmlns:a16="http://schemas.microsoft.com/office/drawing/2014/main" id="{6FD748C8-C665-D692-C059-3D77C5EEB5C3}"/>
              </a:ext>
            </a:extLst>
          </p:cNvPr>
          <p:cNvCxnSpPr>
            <a:cxnSpLocks/>
          </p:cNvCxnSpPr>
          <p:nvPr/>
        </p:nvCxnSpPr>
        <p:spPr>
          <a:xfrm flipV="1">
            <a:off x="8153400" y="1836480"/>
            <a:ext cx="0" cy="638544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98BE37D1-DFEF-2D41-D308-0FAA619870A6}"/>
              </a:ext>
            </a:extLst>
          </p:cNvPr>
          <p:cNvGrpSpPr/>
          <p:nvPr/>
        </p:nvGrpSpPr>
        <p:grpSpPr>
          <a:xfrm>
            <a:off x="9133877" y="7435084"/>
            <a:ext cx="5118720" cy="1983640"/>
            <a:chOff x="9340408" y="7435084"/>
            <a:chExt cx="5118720" cy="1983640"/>
          </a:xfrm>
        </p:grpSpPr>
        <p:pic>
          <p:nvPicPr>
            <p:cNvPr id="2" name="Picture 1" descr="A blue and gold circle with white text&#10;&#10;Description automatically generated">
              <a:extLst>
                <a:ext uri="{FF2B5EF4-FFF2-40B4-BE49-F238E27FC236}">
                  <a16:creationId xmlns:a16="http://schemas.microsoft.com/office/drawing/2014/main" id="{C13C8881-A32D-783D-9315-695B5305B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408" y="7808160"/>
              <a:ext cx="1237488" cy="1237488"/>
            </a:xfrm>
            <a:prstGeom prst="rect">
              <a:avLst/>
            </a:prstGeom>
          </p:spPr>
        </p:pic>
        <p:pic>
          <p:nvPicPr>
            <p:cNvPr id="8" name="Picture 7" descr="A logo with orange letters&#10;&#10;Description automatically generated">
              <a:extLst>
                <a:ext uri="{FF2B5EF4-FFF2-40B4-BE49-F238E27FC236}">
                  <a16:creationId xmlns:a16="http://schemas.microsoft.com/office/drawing/2014/main" id="{A9F432EA-8421-A4FB-6AE3-F073FCC5D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824" y="7435084"/>
              <a:ext cx="3575304" cy="1983640"/>
            </a:xfrm>
            <a:prstGeom prst="rect">
              <a:avLst/>
            </a:prstGeom>
          </p:spPr>
        </p:pic>
      </p:grpSp>
      <p:pic>
        <p:nvPicPr>
          <p:cNvPr id="4" name="Picture 3" descr="A playground with a slide and a playground in the middle of a park&#10;&#10;Description automatically generated with medium confidence">
            <a:extLst>
              <a:ext uri="{FF2B5EF4-FFF2-40B4-BE49-F238E27FC236}">
                <a16:creationId xmlns:a16="http://schemas.microsoft.com/office/drawing/2014/main" id="{645176F4-D942-7418-1B4E-23452EBE9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810410"/>
            <a:ext cx="7893725" cy="4276190"/>
          </a:xfrm>
          <a:prstGeom prst="rect">
            <a:avLst/>
          </a:prstGeom>
        </p:spPr>
      </p:pic>
    </p:spTree>
    <p:extLst>
      <p:ext uri="{BB962C8B-B14F-4D97-AF65-F5344CB8AC3E}">
        <p14:creationId xmlns:p14="http://schemas.microsoft.com/office/powerpoint/2010/main" val="212554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7</a:t>
            </a:fld>
            <a:endParaRPr lang="en-CA" dirty="0"/>
          </a:p>
        </p:txBody>
      </p:sp>
      <p:grpSp>
        <p:nvGrpSpPr>
          <p:cNvPr id="6" name="Group 5">
            <a:extLst>
              <a:ext uri="{FF2B5EF4-FFF2-40B4-BE49-F238E27FC236}">
                <a16:creationId xmlns:a16="http://schemas.microsoft.com/office/drawing/2014/main" id="{6A9F76B7-2D66-EC1B-8494-441F64109AFC}"/>
              </a:ext>
            </a:extLst>
          </p:cNvPr>
          <p:cNvGrpSpPr/>
          <p:nvPr/>
        </p:nvGrpSpPr>
        <p:grpSpPr>
          <a:xfrm>
            <a:off x="228600" y="741353"/>
            <a:ext cx="6929885" cy="8575690"/>
            <a:chOff x="441068" y="469915"/>
            <a:chExt cx="6929885" cy="8575690"/>
          </a:xfrm>
        </p:grpSpPr>
        <p:sp>
          <p:nvSpPr>
            <p:cNvPr id="12" name="object 2">
              <a:extLst>
                <a:ext uri="{FF2B5EF4-FFF2-40B4-BE49-F238E27FC236}">
                  <a16:creationId xmlns:a16="http://schemas.microsoft.com/office/drawing/2014/main" id="{1EE09543-9282-46E6-92C9-51619E520085}"/>
                </a:ext>
              </a:extLst>
            </p:cNvPr>
            <p:cNvSpPr txBox="1">
              <a:spLocks/>
            </p:cNvSpPr>
            <p:nvPr/>
          </p:nvSpPr>
          <p:spPr>
            <a:xfrm>
              <a:off x="441068" y="469915"/>
              <a:ext cx="6929885" cy="1120820"/>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7200" kern="0" dirty="0">
                  <a:ln>
                    <a:solidFill>
                      <a:srgbClr val="0D2C54"/>
                    </a:solidFill>
                  </a:ln>
                  <a:solidFill>
                    <a:srgbClr val="004274"/>
                  </a:solidFill>
                  <a:latin typeface="Arial Narrow" panose="020B0604020202020204" pitchFamily="34" charset="0"/>
                  <a:cs typeface="Arial Narrow" panose="020B0604020202020204" pitchFamily="34" charset="0"/>
                </a:rPr>
                <a:t>REQUIREMENTS</a:t>
              </a:r>
            </a:p>
          </p:txBody>
        </p:sp>
        <p:sp>
          <p:nvSpPr>
            <p:cNvPr id="10" name="TextBox 9">
              <a:extLst>
                <a:ext uri="{FF2B5EF4-FFF2-40B4-BE49-F238E27FC236}">
                  <a16:creationId xmlns:a16="http://schemas.microsoft.com/office/drawing/2014/main" id="{0A734433-4104-9031-3452-ACEF48760709}"/>
                </a:ext>
              </a:extLst>
            </p:cNvPr>
            <p:cNvSpPr txBox="1"/>
            <p:nvPr/>
          </p:nvSpPr>
          <p:spPr>
            <a:xfrm>
              <a:off x="934210" y="2037158"/>
              <a:ext cx="5943601" cy="5324535"/>
            </a:xfrm>
            <a:prstGeom prst="rect">
              <a:avLst/>
            </a:prstGeom>
            <a:noFill/>
          </p:spPr>
          <p:txBody>
            <a:bodyPr wrap="square">
              <a:spAutoFit/>
            </a:bodyPr>
            <a:lstStyle/>
            <a:p>
              <a:pPr lvl="0" algn="ctr"/>
              <a:r>
                <a:rPr lang="en-US" sz="2000" spc="-15" dirty="0">
                  <a:solidFill>
                    <a:srgbClr val="004274"/>
                  </a:solidFill>
                  <a:latin typeface="Arial" panose="020B0604020202020204" pitchFamily="34" charset="0"/>
                  <a:cs typeface="Arial" panose="020B0604020202020204" pitchFamily="34" charset="0"/>
                </a:rPr>
                <a:t>Estimated Cost to Develop: </a:t>
              </a:r>
              <a:r>
                <a:rPr lang="en-US" sz="2000" b="1" spc="-15" dirty="0">
                  <a:solidFill>
                    <a:srgbClr val="004274"/>
                  </a:solidFill>
                  <a:latin typeface="Arial" panose="020B0604020202020204" pitchFamily="34" charset="0"/>
                  <a:cs typeface="Arial" panose="020B0604020202020204" pitchFamily="34" charset="0"/>
                </a:rPr>
                <a:t>$489,000</a:t>
              </a:r>
              <a:endParaRPr lang="en-US" sz="2000" b="1" spc="-15" dirty="0">
                <a:solidFill>
                  <a:srgbClr val="FF0000"/>
                </a:solidFill>
                <a:latin typeface="Arial" panose="020B0604020202020204" pitchFamily="34" charset="0"/>
                <a:cs typeface="Arial" panose="020B0604020202020204" pitchFamily="34" charset="0"/>
              </a:endParaRPr>
            </a:p>
            <a:p>
              <a:pPr lvl="0" algn="ctr"/>
              <a:r>
                <a:rPr lang="en-US" sz="2000" spc="-15" dirty="0">
                  <a:solidFill>
                    <a:srgbClr val="004274"/>
                  </a:solidFill>
                  <a:latin typeface="Arial" panose="020B0604020202020204" pitchFamily="34" charset="0"/>
                  <a:cs typeface="Arial" panose="020B0604020202020204" pitchFamily="34" charset="0"/>
                </a:rPr>
                <a:t>Funds Raised to Date: </a:t>
              </a:r>
              <a:r>
                <a:rPr lang="en-US" sz="2000" b="1" spc="-15">
                  <a:solidFill>
                    <a:srgbClr val="004274"/>
                  </a:solidFill>
                  <a:latin typeface="Arial" panose="020B0604020202020204" pitchFamily="34" charset="0"/>
                  <a:cs typeface="Arial" panose="020B0604020202020204" pitchFamily="34" charset="0"/>
                </a:rPr>
                <a:t>$110,000</a:t>
              </a:r>
              <a:endParaRPr lang="en-US" sz="2000" b="1" spc="-15" dirty="0">
                <a:solidFill>
                  <a:srgbClr val="FF0000"/>
                </a:solidFill>
                <a:latin typeface="Arial" panose="020B0604020202020204" pitchFamily="34" charset="0"/>
                <a:cs typeface="Arial" panose="020B0604020202020204" pitchFamily="34" charset="0"/>
              </a:endParaRPr>
            </a:p>
            <a:p>
              <a:pPr lvl="0" algn="ctr"/>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The City of Lumberton will continue to own the land on which the playground is located and will be responsible for ongoing maintenance and upkeep of the facility. </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The City has also committed to providing a generous cash donation to support development of the project.</a:t>
              </a:r>
            </a:p>
            <a:p>
              <a:pPr algn="just"/>
              <a:endParaRPr lang="en-US" sz="2000" spc="-15" dirty="0">
                <a:solidFill>
                  <a:srgbClr val="004274"/>
                </a:solidFill>
                <a:latin typeface="Arial" panose="020B0604020202020204" pitchFamily="34" charset="0"/>
                <a:cs typeface="Arial" panose="020B0604020202020204" pitchFamily="34" charset="0"/>
              </a:endParaRPr>
            </a:p>
            <a:p>
              <a:pPr algn="just"/>
              <a:r>
                <a:rPr lang="en-US" sz="2000" spc="-15" dirty="0">
                  <a:solidFill>
                    <a:srgbClr val="004274"/>
                  </a:solidFill>
                  <a:latin typeface="Arial" panose="020B0604020202020204" pitchFamily="34" charset="0"/>
                  <a:cs typeface="Arial" panose="020B0604020202020204" pitchFamily="34" charset="0"/>
                </a:rPr>
                <a:t>This is our timeline for development: </a:t>
              </a:r>
            </a:p>
            <a:p>
              <a:pPr algn="just"/>
              <a:endParaRPr lang="en-US" sz="2000" spc="-15" dirty="0">
                <a:solidFill>
                  <a:srgbClr val="004274"/>
                </a:solidFill>
                <a:latin typeface="Arial" panose="020B0604020202020204" pitchFamily="34" charset="0"/>
                <a:cs typeface="Arial" panose="020B0604020202020204" pitchFamily="34" charset="0"/>
              </a:endParaRPr>
            </a:p>
            <a:p>
              <a:pPr lvl="0" algn="ctr"/>
              <a:r>
                <a:rPr lang="en-US" sz="2000" spc="-15" dirty="0">
                  <a:solidFill>
                    <a:srgbClr val="004274"/>
                  </a:solidFill>
                  <a:latin typeface="Arial" panose="020B0604020202020204" pitchFamily="34" charset="0"/>
                  <a:cs typeface="Arial" panose="020B0604020202020204" pitchFamily="34" charset="0"/>
                </a:rPr>
                <a:t>Funding Secured: </a:t>
              </a:r>
              <a:r>
                <a:rPr lang="en-US" sz="2000" b="1" spc="-15" dirty="0">
                  <a:solidFill>
                    <a:srgbClr val="004274"/>
                  </a:solidFill>
                  <a:latin typeface="Arial" panose="020B0604020202020204" pitchFamily="34" charset="0"/>
                  <a:cs typeface="Arial" panose="020B0604020202020204" pitchFamily="34" charset="0"/>
                </a:rPr>
                <a:t>April 2024</a:t>
              </a:r>
            </a:p>
            <a:p>
              <a:pPr lvl="0" algn="ctr"/>
              <a:r>
                <a:rPr lang="en-US" sz="2000" spc="-15" dirty="0">
                  <a:solidFill>
                    <a:srgbClr val="004274"/>
                  </a:solidFill>
                  <a:latin typeface="Arial" panose="020B0604020202020204" pitchFamily="34" charset="0"/>
                  <a:cs typeface="Arial" panose="020B0604020202020204" pitchFamily="34" charset="0"/>
                </a:rPr>
                <a:t>Ground-Breaking: </a:t>
              </a:r>
              <a:r>
                <a:rPr lang="en-US" sz="2000" b="1" spc="-15" dirty="0">
                  <a:solidFill>
                    <a:srgbClr val="004274"/>
                  </a:solidFill>
                  <a:latin typeface="Arial" panose="020B0604020202020204" pitchFamily="34" charset="0"/>
                  <a:cs typeface="Arial" panose="020B0604020202020204" pitchFamily="34" charset="0"/>
                </a:rPr>
                <a:t>May 2024</a:t>
              </a:r>
            </a:p>
            <a:p>
              <a:pPr lvl="0" algn="ctr"/>
              <a:r>
                <a:rPr lang="en-US" sz="2000" spc="-15" dirty="0">
                  <a:solidFill>
                    <a:srgbClr val="004274"/>
                  </a:solidFill>
                  <a:latin typeface="Arial" panose="020B0604020202020204" pitchFamily="34" charset="0"/>
                  <a:cs typeface="Arial" panose="020B0604020202020204" pitchFamily="34" charset="0"/>
                </a:rPr>
                <a:t>Grand Opening: </a:t>
              </a:r>
              <a:r>
                <a:rPr lang="en-US" sz="2000" b="1" spc="-15" dirty="0">
                  <a:solidFill>
                    <a:srgbClr val="004274"/>
                  </a:solidFill>
                  <a:latin typeface="Arial" panose="020B0604020202020204" pitchFamily="34" charset="0"/>
                  <a:cs typeface="Arial" panose="020B0604020202020204" pitchFamily="34" charset="0"/>
                </a:rPr>
                <a:t>June 2024</a:t>
              </a:r>
              <a:endParaRPr lang="en-US" sz="2000" spc="-15" dirty="0">
                <a:solidFill>
                  <a:srgbClr val="004274"/>
                </a:solidFill>
                <a:latin typeface="Arial" panose="020B0604020202020204" pitchFamily="34" charset="0"/>
                <a:cs typeface="Arial" panose="020B0604020202020204" pitchFamily="34" charset="0"/>
              </a:endParaRPr>
            </a:p>
          </p:txBody>
        </p:sp>
        <p:pic>
          <p:nvPicPr>
            <p:cNvPr id="2" name="Picture 1" descr="A blue and gold circle with white text&#10;&#10;Description automatically generated">
              <a:extLst>
                <a:ext uri="{FF2B5EF4-FFF2-40B4-BE49-F238E27FC236}">
                  <a16:creationId xmlns:a16="http://schemas.microsoft.com/office/drawing/2014/main" id="{32B9D534-46AF-BBB7-50D6-9E2CF0764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266" y="7808117"/>
              <a:ext cx="1237488" cy="1237488"/>
            </a:xfrm>
            <a:prstGeom prst="rect">
              <a:avLst/>
            </a:prstGeom>
          </p:spPr>
        </p:pic>
      </p:grpSp>
      <p:cxnSp>
        <p:nvCxnSpPr>
          <p:cNvPr id="3" name="Straight Connector 2">
            <a:extLst>
              <a:ext uri="{FF2B5EF4-FFF2-40B4-BE49-F238E27FC236}">
                <a16:creationId xmlns:a16="http://schemas.microsoft.com/office/drawing/2014/main" id="{600BB9A4-0EB0-563C-FBB5-7883AB6A6C78}"/>
              </a:ext>
            </a:extLst>
          </p:cNvPr>
          <p:cNvCxnSpPr>
            <a:cxnSpLocks/>
          </p:cNvCxnSpPr>
          <p:nvPr/>
        </p:nvCxnSpPr>
        <p:spPr>
          <a:xfrm flipV="1">
            <a:off x="7239000" y="1836480"/>
            <a:ext cx="0" cy="638544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pic>
        <p:nvPicPr>
          <p:cNvPr id="7" name="Picture 6" descr="A playground with colorful swings and a playground equipment&#10;&#10;Description automatically generated with medium confidence">
            <a:extLst>
              <a:ext uri="{FF2B5EF4-FFF2-40B4-BE49-F238E27FC236}">
                <a16:creationId xmlns:a16="http://schemas.microsoft.com/office/drawing/2014/main" id="{3B39743C-0A0F-2E5A-05B1-0B2D1658F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720" y="2953691"/>
            <a:ext cx="7947080" cy="4151018"/>
          </a:xfrm>
          <a:prstGeom prst="rect">
            <a:avLst/>
          </a:prstGeom>
        </p:spPr>
      </p:pic>
    </p:spTree>
    <p:extLst>
      <p:ext uri="{BB962C8B-B14F-4D97-AF65-F5344CB8AC3E}">
        <p14:creationId xmlns:p14="http://schemas.microsoft.com/office/powerpoint/2010/main" val="337413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8</a:t>
            </a:fld>
            <a:endParaRPr lang="en-CA" dirty="0"/>
          </a:p>
        </p:txBody>
      </p:sp>
      <p:sp>
        <p:nvSpPr>
          <p:cNvPr id="12" name="object 2">
            <a:extLst>
              <a:ext uri="{FF2B5EF4-FFF2-40B4-BE49-F238E27FC236}">
                <a16:creationId xmlns:a16="http://schemas.microsoft.com/office/drawing/2014/main" id="{1EE09543-9282-46E6-92C9-51619E520085}"/>
              </a:ext>
            </a:extLst>
          </p:cNvPr>
          <p:cNvSpPr txBox="1">
            <a:spLocks/>
          </p:cNvSpPr>
          <p:nvPr/>
        </p:nvSpPr>
        <p:spPr>
          <a:xfrm>
            <a:off x="9932267" y="628802"/>
            <a:ext cx="4640155" cy="1120820"/>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7200" kern="0" dirty="0">
                <a:ln>
                  <a:solidFill>
                    <a:srgbClr val="0D2C54"/>
                  </a:solidFill>
                </a:ln>
                <a:solidFill>
                  <a:srgbClr val="004274"/>
                </a:solidFill>
                <a:latin typeface="Arial Narrow" panose="020B0604020202020204" pitchFamily="34" charset="0"/>
                <a:cs typeface="Arial Narrow" panose="020B0604020202020204" pitchFamily="34" charset="0"/>
              </a:rPr>
              <a:t>IMPACT</a:t>
            </a:r>
          </a:p>
        </p:txBody>
      </p:sp>
      <p:sp>
        <p:nvSpPr>
          <p:cNvPr id="5" name="object 2">
            <a:extLst>
              <a:ext uri="{FF2B5EF4-FFF2-40B4-BE49-F238E27FC236}">
                <a16:creationId xmlns:a16="http://schemas.microsoft.com/office/drawing/2014/main" id="{77FB7F58-B015-820A-B8CE-2FA26EFE4618}"/>
              </a:ext>
            </a:extLst>
          </p:cNvPr>
          <p:cNvSpPr txBox="1"/>
          <p:nvPr/>
        </p:nvSpPr>
        <p:spPr>
          <a:xfrm>
            <a:off x="9448800" y="2252798"/>
            <a:ext cx="5607089" cy="5552802"/>
          </a:xfrm>
          <a:prstGeom prst="rect">
            <a:avLst/>
          </a:prstGeom>
        </p:spPr>
        <p:txBody>
          <a:bodyPr vert="horz" wrap="square" lIns="0" tIns="12700" rIns="0" bIns="0" rtlCol="0">
            <a:spAutoFit/>
          </a:bodyPr>
          <a:lstStyle/>
          <a:p>
            <a:pPr lvl="0" algn="just"/>
            <a:r>
              <a:rPr lang="en-US" sz="2000" spc="-15" dirty="0">
                <a:solidFill>
                  <a:srgbClr val="004274"/>
                </a:solidFill>
                <a:latin typeface="Arial" panose="020B0604020202020204" pitchFamily="34" charset="0"/>
                <a:cs typeface="Arial" panose="020B0604020202020204" pitchFamily="34" charset="0"/>
              </a:rPr>
              <a:t>With its inclusive equipment, surfacing, and perimeter fence, the new playground at Pennington Athletic Complex will:   </a:t>
            </a:r>
          </a:p>
          <a:p>
            <a:pPr lvl="0" algn="just"/>
            <a:endParaRPr lang="en-US" sz="2000" spc="-15" dirty="0">
              <a:solidFill>
                <a:srgbClr val="004274"/>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Provide access to a modern recreational facility for children with limited mobility, social and emotional and behavioral disorders, and/or those with Intellectual and Developmental Disabilities </a:t>
            </a:r>
          </a:p>
          <a:p>
            <a:pPr marL="342900" lvl="0" indent="-342900" algn="just">
              <a:buFont typeface="Arial" panose="020B0604020202020204" pitchFamily="34" charset="0"/>
              <a:buChar char="•"/>
            </a:pPr>
            <a:endParaRPr lang="en-US" sz="2000" spc="-15" dirty="0">
              <a:solidFill>
                <a:srgbClr val="004274"/>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Improve the physical, emotional and social health of children across the region</a:t>
            </a:r>
          </a:p>
          <a:p>
            <a:pPr marL="342900" lvl="0" indent="-342900" algn="just">
              <a:buFont typeface="Arial" panose="020B0604020202020204" pitchFamily="34" charset="0"/>
              <a:buChar char="•"/>
            </a:pPr>
            <a:endParaRPr lang="en-US" sz="2000" spc="-15" dirty="0">
              <a:solidFill>
                <a:srgbClr val="004274"/>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Exceed Americans with Disabilities Act standards for accessibility and safety </a:t>
            </a:r>
          </a:p>
          <a:p>
            <a:pPr marL="342900" lvl="0" indent="-342900" algn="just">
              <a:buFont typeface="Arial" panose="020B0604020202020204" pitchFamily="34" charset="0"/>
              <a:buChar char="•"/>
            </a:pPr>
            <a:endParaRPr lang="en-US" sz="2000" spc="-15" dirty="0">
              <a:solidFill>
                <a:srgbClr val="004274"/>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Act as a destination, attracting children, families and new investment to the area </a:t>
            </a:r>
          </a:p>
        </p:txBody>
      </p:sp>
      <p:pic>
        <p:nvPicPr>
          <p:cNvPr id="2" name="Picture 1" descr="A blue and gold circle with white text&#10;&#10;Description automatically generated">
            <a:extLst>
              <a:ext uri="{FF2B5EF4-FFF2-40B4-BE49-F238E27FC236}">
                <a16:creationId xmlns:a16="http://schemas.microsoft.com/office/drawing/2014/main" id="{E00462DD-AA1B-6CEB-40EA-7771D1A1D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600" y="8308776"/>
            <a:ext cx="1237488" cy="1237488"/>
          </a:xfrm>
          <a:prstGeom prst="rect">
            <a:avLst/>
          </a:prstGeom>
        </p:spPr>
      </p:pic>
      <p:cxnSp>
        <p:nvCxnSpPr>
          <p:cNvPr id="3" name="Straight Connector 2">
            <a:extLst>
              <a:ext uri="{FF2B5EF4-FFF2-40B4-BE49-F238E27FC236}">
                <a16:creationId xmlns:a16="http://schemas.microsoft.com/office/drawing/2014/main" id="{8CBE8F20-296E-FCC4-7068-94F58E74E8C6}"/>
              </a:ext>
            </a:extLst>
          </p:cNvPr>
          <p:cNvCxnSpPr>
            <a:cxnSpLocks/>
          </p:cNvCxnSpPr>
          <p:nvPr/>
        </p:nvCxnSpPr>
        <p:spPr>
          <a:xfrm flipV="1">
            <a:off x="8839200" y="1836480"/>
            <a:ext cx="0" cy="638544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pic>
        <p:nvPicPr>
          <p:cNvPr id="7" name="Picture 6" descr="A playground with swings and slides&#10;&#10;Description automatically generated">
            <a:extLst>
              <a:ext uri="{FF2B5EF4-FFF2-40B4-BE49-F238E27FC236}">
                <a16:creationId xmlns:a16="http://schemas.microsoft.com/office/drawing/2014/main" id="{25231F7A-BC52-C888-5B9C-0793A4384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2102"/>
            <a:ext cx="8566242" cy="4634196"/>
          </a:xfrm>
          <a:prstGeom prst="rect">
            <a:avLst/>
          </a:prstGeom>
        </p:spPr>
      </p:pic>
    </p:spTree>
    <p:extLst>
      <p:ext uri="{BB962C8B-B14F-4D97-AF65-F5344CB8AC3E}">
        <p14:creationId xmlns:p14="http://schemas.microsoft.com/office/powerpoint/2010/main" val="172127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A2163D-426B-4A49-B184-26B593D96F59}"/>
              </a:ext>
            </a:extLst>
          </p:cNvPr>
          <p:cNvSpPr>
            <a:spLocks noGrp="1"/>
          </p:cNvSpPr>
          <p:nvPr>
            <p:ph type="sldNum" sz="quarter" idx="7"/>
          </p:nvPr>
        </p:nvSpPr>
        <p:spPr>
          <a:xfrm>
            <a:off x="11125200" y="9552801"/>
            <a:ext cx="3575304" cy="276999"/>
          </a:xfrm>
        </p:spPr>
        <p:txBody>
          <a:bodyPr/>
          <a:lstStyle/>
          <a:p>
            <a:fld id="{B6F15528-21DE-4FAA-801E-634DDDAF4B2B}" type="slidenum">
              <a:rPr lang="en-CA" smtClean="0"/>
              <a:t>9</a:t>
            </a:fld>
            <a:endParaRPr lang="en-CA" dirty="0"/>
          </a:p>
        </p:txBody>
      </p:sp>
      <p:sp>
        <p:nvSpPr>
          <p:cNvPr id="12" name="object 2">
            <a:extLst>
              <a:ext uri="{FF2B5EF4-FFF2-40B4-BE49-F238E27FC236}">
                <a16:creationId xmlns:a16="http://schemas.microsoft.com/office/drawing/2014/main" id="{1EE09543-9282-46E6-92C9-51619E520085}"/>
              </a:ext>
            </a:extLst>
          </p:cNvPr>
          <p:cNvSpPr txBox="1">
            <a:spLocks/>
          </p:cNvSpPr>
          <p:nvPr/>
        </p:nvSpPr>
        <p:spPr>
          <a:xfrm>
            <a:off x="268858" y="873514"/>
            <a:ext cx="6929885" cy="1120820"/>
          </a:xfrm>
          <a:prstGeom prst="rect">
            <a:avLst/>
          </a:prstGeom>
          <a:ln>
            <a:noFill/>
          </a:ln>
        </p:spPr>
        <p:txBody>
          <a:bodyPr vert="horz" wrap="square" lIns="0" tIns="12700" rIns="0" bIns="0" rtlCol="0">
            <a:spAutoFit/>
          </a:bodyPr>
          <a:lstStyle>
            <a:lvl1pPr>
              <a:defRPr sz="9600" b="1" i="0">
                <a:solidFill>
                  <a:schemeClr val="bg1"/>
                </a:solidFill>
                <a:latin typeface="Proxima Nova Extra Condensed"/>
                <a:ea typeface="+mj-ea"/>
                <a:cs typeface="Proxima Nova Extra Condensed"/>
              </a:defRPr>
            </a:lvl1pPr>
          </a:lstStyle>
          <a:p>
            <a:pPr marL="12700" algn="ctr">
              <a:spcBef>
                <a:spcPts val="100"/>
              </a:spcBef>
            </a:pPr>
            <a:r>
              <a:rPr lang="en-US" sz="7200" kern="0" dirty="0">
                <a:ln>
                  <a:solidFill>
                    <a:srgbClr val="0D2C54"/>
                  </a:solidFill>
                </a:ln>
                <a:solidFill>
                  <a:srgbClr val="004274"/>
                </a:solidFill>
                <a:latin typeface="Arial Narrow" panose="020B0604020202020204" pitchFamily="34" charset="0"/>
                <a:cs typeface="Arial Narrow" panose="020B0604020202020204" pitchFamily="34" charset="0"/>
              </a:rPr>
              <a:t>FUNDRAISING</a:t>
            </a:r>
          </a:p>
        </p:txBody>
      </p:sp>
      <p:sp>
        <p:nvSpPr>
          <p:cNvPr id="10" name="TextBox 9">
            <a:extLst>
              <a:ext uri="{FF2B5EF4-FFF2-40B4-BE49-F238E27FC236}">
                <a16:creationId xmlns:a16="http://schemas.microsoft.com/office/drawing/2014/main" id="{0A734433-4104-9031-3452-ACEF48760709}"/>
              </a:ext>
            </a:extLst>
          </p:cNvPr>
          <p:cNvSpPr txBox="1"/>
          <p:nvPr/>
        </p:nvSpPr>
        <p:spPr>
          <a:xfrm>
            <a:off x="762000" y="2308599"/>
            <a:ext cx="5943601" cy="5632311"/>
          </a:xfrm>
          <a:prstGeom prst="rect">
            <a:avLst/>
          </a:prstGeom>
          <a:noFill/>
        </p:spPr>
        <p:txBody>
          <a:bodyPr wrap="square">
            <a:spAutoFit/>
          </a:bodyPr>
          <a:lstStyle/>
          <a:p>
            <a:pPr lvl="0" algn="just"/>
            <a:r>
              <a:rPr lang="en-US" sz="2000" spc="-15" dirty="0">
                <a:solidFill>
                  <a:srgbClr val="004274"/>
                </a:solidFill>
                <a:latin typeface="Arial" panose="020B0604020202020204" pitchFamily="34" charset="0"/>
                <a:cs typeface="Arial" panose="020B0604020202020204" pitchFamily="34" charset="0"/>
              </a:rPr>
              <a:t>The Kiwanis Club or Robeson Lumberton has launched a region-wide fundraising campaign to secure the funds needed to construct the new playground. </a:t>
            </a:r>
          </a:p>
          <a:p>
            <a:pPr lvl="0" algn="just"/>
            <a:endParaRPr lang="en-US" sz="2000" spc="-15" dirty="0">
              <a:solidFill>
                <a:srgbClr val="004274"/>
              </a:solidFill>
              <a:latin typeface="Arial" panose="020B0604020202020204" pitchFamily="34" charset="0"/>
              <a:cs typeface="Arial" panose="020B0604020202020204" pitchFamily="34" charset="0"/>
            </a:endParaRPr>
          </a:p>
          <a:p>
            <a:pPr lvl="0" algn="just"/>
            <a:r>
              <a:rPr lang="en-US" sz="2000" spc="-15" dirty="0">
                <a:solidFill>
                  <a:srgbClr val="004274"/>
                </a:solidFill>
                <a:latin typeface="Arial" panose="020B0604020202020204" pitchFamily="34" charset="0"/>
                <a:cs typeface="Arial" panose="020B0604020202020204" pitchFamily="34" charset="0"/>
              </a:rPr>
              <a:t>The campaign includes an aggressive program of grant writing, face-to-face solicitation, and event driven donations. </a:t>
            </a:r>
          </a:p>
          <a:p>
            <a:pPr lvl="0" algn="just"/>
            <a:endParaRPr lang="en-US" sz="2000" spc="-15" dirty="0">
              <a:solidFill>
                <a:srgbClr val="004274"/>
              </a:solidFill>
              <a:latin typeface="Arial" panose="020B0604020202020204" pitchFamily="34" charset="0"/>
              <a:cs typeface="Arial" panose="020B0604020202020204" pitchFamily="34" charset="0"/>
            </a:endParaRPr>
          </a:p>
          <a:p>
            <a:pPr lvl="0" algn="just"/>
            <a:r>
              <a:rPr lang="en-US" sz="2000" spc="-15" dirty="0">
                <a:solidFill>
                  <a:srgbClr val="004274"/>
                </a:solidFill>
                <a:latin typeface="Arial" panose="020B0604020202020204" pitchFamily="34" charset="0"/>
                <a:cs typeface="Arial" panose="020B0604020202020204" pitchFamily="34" charset="0"/>
              </a:rPr>
              <a:t>We are currently finalizing our plan to develop a permanent installation in Pennington Athletic Complex that will recognize the contribution of all major gift donors. </a:t>
            </a:r>
          </a:p>
          <a:p>
            <a:pPr lvl="0" algn="just"/>
            <a:endParaRPr lang="en-US" sz="2000" spc="-15" dirty="0">
              <a:solidFill>
                <a:srgbClr val="004274"/>
              </a:solidFill>
              <a:latin typeface="Arial" panose="020B0604020202020204" pitchFamily="34" charset="0"/>
              <a:cs typeface="Arial" panose="020B0604020202020204" pitchFamily="34" charset="0"/>
            </a:endParaRPr>
          </a:p>
          <a:p>
            <a:pPr lvl="0" algn="just"/>
            <a:r>
              <a:rPr lang="en-US" sz="2000" spc="-15" dirty="0">
                <a:solidFill>
                  <a:srgbClr val="004274"/>
                </a:solidFill>
                <a:latin typeface="Arial" panose="020B0604020202020204" pitchFamily="34" charset="0"/>
                <a:cs typeface="Arial" panose="020B0604020202020204" pitchFamily="34" charset="0"/>
              </a:rPr>
              <a:t>Potential donors are being invited to: </a:t>
            </a:r>
          </a:p>
          <a:p>
            <a:pPr lvl="0" algn="just"/>
            <a:endParaRPr lang="en-US" sz="2000" spc="-15" dirty="0">
              <a:solidFill>
                <a:srgbClr val="004274"/>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Make a one-time, lump-sum contribution</a:t>
            </a:r>
          </a:p>
          <a:p>
            <a:pPr marL="342900" lvl="0" indent="-342900" algn="just">
              <a:buFont typeface="Arial" panose="020B0604020202020204" pitchFamily="34" charset="0"/>
              <a:buChar char="•"/>
            </a:pPr>
            <a:r>
              <a:rPr lang="en-US" sz="2000" spc="-15" dirty="0">
                <a:solidFill>
                  <a:srgbClr val="004274"/>
                </a:solidFill>
                <a:latin typeface="Arial" panose="020B0604020202020204" pitchFamily="34" charset="0"/>
                <a:cs typeface="Arial" panose="020B0604020202020204" pitchFamily="34" charset="0"/>
              </a:rPr>
              <a:t>Sponsor the purchase of a piece of equipment</a:t>
            </a:r>
          </a:p>
        </p:txBody>
      </p:sp>
      <p:pic>
        <p:nvPicPr>
          <p:cNvPr id="2" name="Picture 1" descr="A blue and gold circle with white text&#10;&#10;Description automatically generated">
            <a:extLst>
              <a:ext uri="{FF2B5EF4-FFF2-40B4-BE49-F238E27FC236}">
                <a16:creationId xmlns:a16="http://schemas.microsoft.com/office/drawing/2014/main" id="{32B9D534-46AF-BBB7-50D6-9E2CF0764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266" y="8153400"/>
            <a:ext cx="1237488" cy="1237488"/>
          </a:xfrm>
          <a:prstGeom prst="rect">
            <a:avLst/>
          </a:prstGeom>
        </p:spPr>
      </p:pic>
      <p:cxnSp>
        <p:nvCxnSpPr>
          <p:cNvPr id="3" name="Straight Connector 2">
            <a:extLst>
              <a:ext uri="{FF2B5EF4-FFF2-40B4-BE49-F238E27FC236}">
                <a16:creationId xmlns:a16="http://schemas.microsoft.com/office/drawing/2014/main" id="{600BB9A4-0EB0-563C-FBB5-7883AB6A6C78}"/>
              </a:ext>
            </a:extLst>
          </p:cNvPr>
          <p:cNvCxnSpPr>
            <a:cxnSpLocks/>
          </p:cNvCxnSpPr>
          <p:nvPr/>
        </p:nvCxnSpPr>
        <p:spPr>
          <a:xfrm flipV="1">
            <a:off x="7391400" y="1836480"/>
            <a:ext cx="0" cy="6385440"/>
          </a:xfrm>
          <a:prstGeom prst="line">
            <a:avLst/>
          </a:prstGeom>
          <a:ln w="41275">
            <a:solidFill>
              <a:srgbClr val="EEB000"/>
            </a:solidFill>
          </a:ln>
        </p:spPr>
        <p:style>
          <a:lnRef idx="1">
            <a:schemeClr val="dk1"/>
          </a:lnRef>
          <a:fillRef idx="0">
            <a:schemeClr val="dk1"/>
          </a:fillRef>
          <a:effectRef idx="0">
            <a:schemeClr val="dk1"/>
          </a:effectRef>
          <a:fontRef idx="minor">
            <a:schemeClr val="tx1"/>
          </a:fontRef>
        </p:style>
      </p:cxnSp>
      <p:pic>
        <p:nvPicPr>
          <p:cNvPr id="6" name="Picture 5" descr="A playground with a green canopy&#10;&#10;Description automatically generated">
            <a:extLst>
              <a:ext uri="{FF2B5EF4-FFF2-40B4-BE49-F238E27FC236}">
                <a16:creationId xmlns:a16="http://schemas.microsoft.com/office/drawing/2014/main" id="{A5A3A100-F9F9-654B-3B75-1582D8695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105" y="3100409"/>
            <a:ext cx="7668695" cy="4048690"/>
          </a:xfrm>
          <a:prstGeom prst="rect">
            <a:avLst/>
          </a:prstGeom>
        </p:spPr>
      </p:pic>
    </p:spTree>
    <p:extLst>
      <p:ext uri="{BB962C8B-B14F-4D97-AF65-F5344CB8AC3E}">
        <p14:creationId xmlns:p14="http://schemas.microsoft.com/office/powerpoint/2010/main" val="165987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2842</TotalTime>
  <Words>760</Words>
  <Application>Microsoft Office PowerPoint</Application>
  <PresentationFormat>Custom</PresentationFormat>
  <Paragraphs>104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Proxima Nova Extra Condensed</vt:lpstr>
      <vt:lpstr>Office Theme</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NAME</dc:title>
  <dc:creator>Jason Rodham</dc:creator>
  <cp:lastModifiedBy>Bruce Mullis</cp:lastModifiedBy>
  <cp:revision>457</cp:revision>
  <cp:lastPrinted>2023-10-18T16:20:12Z</cp:lastPrinted>
  <dcterms:created xsi:type="dcterms:W3CDTF">2020-06-11T15:55:42Z</dcterms:created>
  <dcterms:modified xsi:type="dcterms:W3CDTF">2024-02-02T13:34:47Z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2020-06-04T00:00:00Z</vt:filetime>
  </property>
  <property fmtid="{D5CDD505-2E9C-101B-9397-08002B2CF9AE}" pid="3" name="Creator">
    <vt:lpwstr>Adobe InDesign 15.0 (Macintosh)</vt:lpwstr>
  </property>
  <property fmtid="{D5CDD505-2E9C-101B-9397-08002B2CF9AE}" pid="4" name="LastSaved">
    <vt:filetime>2020-06-11T00:00:00Z</vt:filetime>
  </property>
</Properties>
</file>